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DB4DB"/>
    <a:srgbClr val="1FBAD0"/>
    <a:srgbClr val="DE298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81AE95-D416-8540-BA6D-2CA0E14F190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147EB70-C12E-5D44-8EAB-33D2A73AFAE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4E0261D-DA34-1F42-A65A-5ADC2DE7107B}"/>
              </a:ext>
            </a:extLst>
          </p:cNvPr>
          <p:cNvSpPr>
            <a:spLocks noGrp="1"/>
          </p:cNvSpPr>
          <p:nvPr>
            <p:ph type="dt" sz="half" idx="10"/>
          </p:nvPr>
        </p:nvSpPr>
        <p:spPr/>
        <p:txBody>
          <a:bodyPr/>
          <a:lstStyle/>
          <a:p>
            <a:fld id="{3511E9B0-2F05-9A4C-992F-415640CEAFDD}" type="datetimeFigureOut">
              <a:rPr lang="en-US" smtClean="0"/>
              <a:t>11/23/18</a:t>
            </a:fld>
            <a:endParaRPr lang="en-US"/>
          </a:p>
        </p:txBody>
      </p:sp>
      <p:sp>
        <p:nvSpPr>
          <p:cNvPr id="5" name="Footer Placeholder 4">
            <a:extLst>
              <a:ext uri="{FF2B5EF4-FFF2-40B4-BE49-F238E27FC236}">
                <a16:creationId xmlns:a16="http://schemas.microsoft.com/office/drawing/2014/main" id="{24F70C23-AD1A-E345-B306-F600A6AA922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3F775D-9037-6744-8629-A9CAD790A089}"/>
              </a:ext>
            </a:extLst>
          </p:cNvPr>
          <p:cNvSpPr>
            <a:spLocks noGrp="1"/>
          </p:cNvSpPr>
          <p:nvPr>
            <p:ph type="sldNum" sz="quarter" idx="12"/>
          </p:nvPr>
        </p:nvSpPr>
        <p:spPr/>
        <p:txBody>
          <a:bodyPr/>
          <a:lstStyle/>
          <a:p>
            <a:fld id="{3ADF2DF8-67F6-D046-ACBF-9A397F263543}" type="slidenum">
              <a:rPr lang="en-US" smtClean="0"/>
              <a:t>‹#›</a:t>
            </a:fld>
            <a:endParaRPr lang="en-US"/>
          </a:p>
        </p:txBody>
      </p:sp>
    </p:spTree>
    <p:extLst>
      <p:ext uri="{BB962C8B-B14F-4D97-AF65-F5344CB8AC3E}">
        <p14:creationId xmlns:p14="http://schemas.microsoft.com/office/powerpoint/2010/main" val="21328098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C84215-BBCC-AE48-BD0F-91B13FEF1ED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62C808C-D049-3A44-BCFA-EB7A5079B0F0}"/>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92D3D8A-573C-F74E-AE61-E61C158DAC58}"/>
              </a:ext>
            </a:extLst>
          </p:cNvPr>
          <p:cNvSpPr>
            <a:spLocks noGrp="1"/>
          </p:cNvSpPr>
          <p:nvPr>
            <p:ph type="dt" sz="half" idx="10"/>
          </p:nvPr>
        </p:nvSpPr>
        <p:spPr/>
        <p:txBody>
          <a:bodyPr/>
          <a:lstStyle/>
          <a:p>
            <a:fld id="{3511E9B0-2F05-9A4C-992F-415640CEAFDD}" type="datetimeFigureOut">
              <a:rPr lang="en-US" smtClean="0"/>
              <a:t>11/23/18</a:t>
            </a:fld>
            <a:endParaRPr lang="en-US"/>
          </a:p>
        </p:txBody>
      </p:sp>
      <p:sp>
        <p:nvSpPr>
          <p:cNvPr id="5" name="Footer Placeholder 4">
            <a:extLst>
              <a:ext uri="{FF2B5EF4-FFF2-40B4-BE49-F238E27FC236}">
                <a16:creationId xmlns:a16="http://schemas.microsoft.com/office/drawing/2014/main" id="{1FD1837E-5DF6-E947-9D72-C5A406E229B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A5A1423-42CC-0D48-9F65-C9A782AEDB62}"/>
              </a:ext>
            </a:extLst>
          </p:cNvPr>
          <p:cNvSpPr>
            <a:spLocks noGrp="1"/>
          </p:cNvSpPr>
          <p:nvPr>
            <p:ph type="sldNum" sz="quarter" idx="12"/>
          </p:nvPr>
        </p:nvSpPr>
        <p:spPr/>
        <p:txBody>
          <a:bodyPr/>
          <a:lstStyle/>
          <a:p>
            <a:fld id="{3ADF2DF8-67F6-D046-ACBF-9A397F263543}" type="slidenum">
              <a:rPr lang="en-US" smtClean="0"/>
              <a:t>‹#›</a:t>
            </a:fld>
            <a:endParaRPr lang="en-US"/>
          </a:p>
        </p:txBody>
      </p:sp>
    </p:spTree>
    <p:extLst>
      <p:ext uri="{BB962C8B-B14F-4D97-AF65-F5344CB8AC3E}">
        <p14:creationId xmlns:p14="http://schemas.microsoft.com/office/powerpoint/2010/main" val="24041065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FE2AA8-5256-0142-84FF-BDC44BA95B6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9AB68FE-D7A2-A44C-8D34-227BD24C00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4A2B3FF8-B447-9347-A261-43E2AF8756DF}"/>
              </a:ext>
            </a:extLst>
          </p:cNvPr>
          <p:cNvSpPr>
            <a:spLocks noGrp="1"/>
          </p:cNvSpPr>
          <p:nvPr>
            <p:ph type="dt" sz="half" idx="10"/>
          </p:nvPr>
        </p:nvSpPr>
        <p:spPr/>
        <p:txBody>
          <a:bodyPr/>
          <a:lstStyle/>
          <a:p>
            <a:fld id="{3511E9B0-2F05-9A4C-992F-415640CEAFDD}" type="datetimeFigureOut">
              <a:rPr lang="en-US" smtClean="0"/>
              <a:t>11/23/18</a:t>
            </a:fld>
            <a:endParaRPr lang="en-US"/>
          </a:p>
        </p:txBody>
      </p:sp>
      <p:sp>
        <p:nvSpPr>
          <p:cNvPr id="5" name="Footer Placeholder 4">
            <a:extLst>
              <a:ext uri="{FF2B5EF4-FFF2-40B4-BE49-F238E27FC236}">
                <a16:creationId xmlns:a16="http://schemas.microsoft.com/office/drawing/2014/main" id="{4174296C-8F99-8149-BE79-6FE414757E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F84F89D-84C1-5A4E-98DE-9ADAE3D9263B}"/>
              </a:ext>
            </a:extLst>
          </p:cNvPr>
          <p:cNvSpPr>
            <a:spLocks noGrp="1"/>
          </p:cNvSpPr>
          <p:nvPr>
            <p:ph type="sldNum" sz="quarter" idx="12"/>
          </p:nvPr>
        </p:nvSpPr>
        <p:spPr/>
        <p:txBody>
          <a:bodyPr/>
          <a:lstStyle/>
          <a:p>
            <a:fld id="{3ADF2DF8-67F6-D046-ACBF-9A397F263543}" type="slidenum">
              <a:rPr lang="en-US" smtClean="0"/>
              <a:t>‹#›</a:t>
            </a:fld>
            <a:endParaRPr lang="en-US"/>
          </a:p>
        </p:txBody>
      </p:sp>
    </p:spTree>
    <p:extLst>
      <p:ext uri="{BB962C8B-B14F-4D97-AF65-F5344CB8AC3E}">
        <p14:creationId xmlns:p14="http://schemas.microsoft.com/office/powerpoint/2010/main" val="14649558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BD2503-20B9-E246-9A15-82378BB5DFF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6C04932-2305-A04F-86D3-B722B3B13447}"/>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DAAA9FE-E9C9-DB43-B72B-C22DAE95BF83}"/>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91E260D-E833-5642-81CF-544B0134DE3E}"/>
              </a:ext>
            </a:extLst>
          </p:cNvPr>
          <p:cNvSpPr>
            <a:spLocks noGrp="1"/>
          </p:cNvSpPr>
          <p:nvPr>
            <p:ph type="dt" sz="half" idx="10"/>
          </p:nvPr>
        </p:nvSpPr>
        <p:spPr/>
        <p:txBody>
          <a:bodyPr/>
          <a:lstStyle/>
          <a:p>
            <a:fld id="{3511E9B0-2F05-9A4C-992F-415640CEAFDD}" type="datetimeFigureOut">
              <a:rPr lang="en-US" smtClean="0"/>
              <a:t>11/23/18</a:t>
            </a:fld>
            <a:endParaRPr lang="en-US"/>
          </a:p>
        </p:txBody>
      </p:sp>
      <p:sp>
        <p:nvSpPr>
          <p:cNvPr id="6" name="Footer Placeholder 5">
            <a:extLst>
              <a:ext uri="{FF2B5EF4-FFF2-40B4-BE49-F238E27FC236}">
                <a16:creationId xmlns:a16="http://schemas.microsoft.com/office/drawing/2014/main" id="{AC284F1D-FE19-DB45-BDDE-9ACD9055134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66BB397-2160-BB47-B378-3AE12DD65F57}"/>
              </a:ext>
            </a:extLst>
          </p:cNvPr>
          <p:cNvSpPr>
            <a:spLocks noGrp="1"/>
          </p:cNvSpPr>
          <p:nvPr>
            <p:ph type="sldNum" sz="quarter" idx="12"/>
          </p:nvPr>
        </p:nvSpPr>
        <p:spPr/>
        <p:txBody>
          <a:bodyPr/>
          <a:lstStyle/>
          <a:p>
            <a:fld id="{3ADF2DF8-67F6-D046-ACBF-9A397F263543}" type="slidenum">
              <a:rPr lang="en-US" smtClean="0"/>
              <a:t>‹#›</a:t>
            </a:fld>
            <a:endParaRPr lang="en-US"/>
          </a:p>
        </p:txBody>
      </p:sp>
    </p:spTree>
    <p:extLst>
      <p:ext uri="{BB962C8B-B14F-4D97-AF65-F5344CB8AC3E}">
        <p14:creationId xmlns:p14="http://schemas.microsoft.com/office/powerpoint/2010/main" val="34584870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850B70-BFB5-3643-A3A7-3E1950080E2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A4CBA2C-3388-0242-AE4D-E427109623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DF5125CC-F341-9747-93C3-77ACF23570D0}"/>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57DD7E0-E132-1E4E-ABC1-D142E9F7873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F9F4B834-FD4E-9744-BDFD-22A14E82EC27}"/>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32C1DB4-521D-7849-ABA6-9645B17EE31E}"/>
              </a:ext>
            </a:extLst>
          </p:cNvPr>
          <p:cNvSpPr>
            <a:spLocks noGrp="1"/>
          </p:cNvSpPr>
          <p:nvPr>
            <p:ph type="dt" sz="half" idx="10"/>
          </p:nvPr>
        </p:nvSpPr>
        <p:spPr/>
        <p:txBody>
          <a:bodyPr/>
          <a:lstStyle/>
          <a:p>
            <a:fld id="{3511E9B0-2F05-9A4C-992F-415640CEAFDD}" type="datetimeFigureOut">
              <a:rPr lang="en-US" smtClean="0"/>
              <a:t>11/23/18</a:t>
            </a:fld>
            <a:endParaRPr lang="en-US"/>
          </a:p>
        </p:txBody>
      </p:sp>
      <p:sp>
        <p:nvSpPr>
          <p:cNvPr id="8" name="Footer Placeholder 7">
            <a:extLst>
              <a:ext uri="{FF2B5EF4-FFF2-40B4-BE49-F238E27FC236}">
                <a16:creationId xmlns:a16="http://schemas.microsoft.com/office/drawing/2014/main" id="{21C4EEB0-36DA-F541-90E8-11541AA52E9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886653-CF7F-B644-85A1-4788F6FFFB56}"/>
              </a:ext>
            </a:extLst>
          </p:cNvPr>
          <p:cNvSpPr>
            <a:spLocks noGrp="1"/>
          </p:cNvSpPr>
          <p:nvPr>
            <p:ph type="sldNum" sz="quarter" idx="12"/>
          </p:nvPr>
        </p:nvSpPr>
        <p:spPr/>
        <p:txBody>
          <a:bodyPr/>
          <a:lstStyle/>
          <a:p>
            <a:fld id="{3ADF2DF8-67F6-D046-ACBF-9A397F263543}" type="slidenum">
              <a:rPr lang="en-US" smtClean="0"/>
              <a:t>‹#›</a:t>
            </a:fld>
            <a:endParaRPr lang="en-US"/>
          </a:p>
        </p:txBody>
      </p:sp>
    </p:spTree>
    <p:extLst>
      <p:ext uri="{BB962C8B-B14F-4D97-AF65-F5344CB8AC3E}">
        <p14:creationId xmlns:p14="http://schemas.microsoft.com/office/powerpoint/2010/main" val="32082250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B99D6-1E54-4C4C-A769-90D9C25DD0E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65515D5-C1B0-114F-8E57-AE15A974AB9C}"/>
              </a:ext>
            </a:extLst>
          </p:cNvPr>
          <p:cNvSpPr>
            <a:spLocks noGrp="1"/>
          </p:cNvSpPr>
          <p:nvPr>
            <p:ph type="dt" sz="half" idx="10"/>
          </p:nvPr>
        </p:nvSpPr>
        <p:spPr/>
        <p:txBody>
          <a:bodyPr/>
          <a:lstStyle/>
          <a:p>
            <a:fld id="{3511E9B0-2F05-9A4C-992F-415640CEAFDD}" type="datetimeFigureOut">
              <a:rPr lang="en-US" smtClean="0"/>
              <a:t>11/23/18</a:t>
            </a:fld>
            <a:endParaRPr lang="en-US"/>
          </a:p>
        </p:txBody>
      </p:sp>
      <p:sp>
        <p:nvSpPr>
          <p:cNvPr id="4" name="Footer Placeholder 3">
            <a:extLst>
              <a:ext uri="{FF2B5EF4-FFF2-40B4-BE49-F238E27FC236}">
                <a16:creationId xmlns:a16="http://schemas.microsoft.com/office/drawing/2014/main" id="{1A79A1B8-D16C-EA43-83BD-99BC760E948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53664C2-1F51-9A42-9896-619D30F2A6E0}"/>
              </a:ext>
            </a:extLst>
          </p:cNvPr>
          <p:cNvSpPr>
            <a:spLocks noGrp="1"/>
          </p:cNvSpPr>
          <p:nvPr>
            <p:ph type="sldNum" sz="quarter" idx="12"/>
          </p:nvPr>
        </p:nvSpPr>
        <p:spPr/>
        <p:txBody>
          <a:bodyPr/>
          <a:lstStyle/>
          <a:p>
            <a:fld id="{3ADF2DF8-67F6-D046-ACBF-9A397F263543}" type="slidenum">
              <a:rPr lang="en-US" smtClean="0"/>
              <a:t>‹#›</a:t>
            </a:fld>
            <a:endParaRPr lang="en-US"/>
          </a:p>
        </p:txBody>
      </p:sp>
    </p:spTree>
    <p:extLst>
      <p:ext uri="{BB962C8B-B14F-4D97-AF65-F5344CB8AC3E}">
        <p14:creationId xmlns:p14="http://schemas.microsoft.com/office/powerpoint/2010/main" val="6441538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6F53C61-5A87-DB4B-9F5C-97B7FA193EF7}"/>
              </a:ext>
            </a:extLst>
          </p:cNvPr>
          <p:cNvSpPr>
            <a:spLocks noGrp="1"/>
          </p:cNvSpPr>
          <p:nvPr>
            <p:ph type="dt" sz="half" idx="10"/>
          </p:nvPr>
        </p:nvSpPr>
        <p:spPr/>
        <p:txBody>
          <a:bodyPr/>
          <a:lstStyle/>
          <a:p>
            <a:fld id="{3511E9B0-2F05-9A4C-992F-415640CEAFDD}" type="datetimeFigureOut">
              <a:rPr lang="en-US" smtClean="0"/>
              <a:t>11/23/18</a:t>
            </a:fld>
            <a:endParaRPr lang="en-US"/>
          </a:p>
        </p:txBody>
      </p:sp>
      <p:sp>
        <p:nvSpPr>
          <p:cNvPr id="3" name="Footer Placeholder 2">
            <a:extLst>
              <a:ext uri="{FF2B5EF4-FFF2-40B4-BE49-F238E27FC236}">
                <a16:creationId xmlns:a16="http://schemas.microsoft.com/office/drawing/2014/main" id="{C9C95D81-5098-934C-AC0C-11420688B11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57EB325-A183-6E4E-B1D8-497303C71078}"/>
              </a:ext>
            </a:extLst>
          </p:cNvPr>
          <p:cNvSpPr>
            <a:spLocks noGrp="1"/>
          </p:cNvSpPr>
          <p:nvPr>
            <p:ph type="sldNum" sz="quarter" idx="12"/>
          </p:nvPr>
        </p:nvSpPr>
        <p:spPr/>
        <p:txBody>
          <a:bodyPr/>
          <a:lstStyle/>
          <a:p>
            <a:fld id="{3ADF2DF8-67F6-D046-ACBF-9A397F263543}" type="slidenum">
              <a:rPr lang="en-US" smtClean="0"/>
              <a:t>‹#›</a:t>
            </a:fld>
            <a:endParaRPr lang="en-US"/>
          </a:p>
        </p:txBody>
      </p:sp>
    </p:spTree>
    <p:extLst>
      <p:ext uri="{BB962C8B-B14F-4D97-AF65-F5344CB8AC3E}">
        <p14:creationId xmlns:p14="http://schemas.microsoft.com/office/powerpoint/2010/main" val="22849332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50B02A-2BAC-5048-8A57-1894D297756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EB0DE86-8878-3647-9C67-2792558F4CF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B81420B-02C7-A447-958A-DC8CCF98E74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562790C3-7383-294B-AE6E-26E57922242D}"/>
              </a:ext>
            </a:extLst>
          </p:cNvPr>
          <p:cNvSpPr>
            <a:spLocks noGrp="1"/>
          </p:cNvSpPr>
          <p:nvPr>
            <p:ph type="dt" sz="half" idx="10"/>
          </p:nvPr>
        </p:nvSpPr>
        <p:spPr/>
        <p:txBody>
          <a:bodyPr/>
          <a:lstStyle/>
          <a:p>
            <a:fld id="{3511E9B0-2F05-9A4C-992F-415640CEAFDD}" type="datetimeFigureOut">
              <a:rPr lang="en-US" smtClean="0"/>
              <a:t>11/23/18</a:t>
            </a:fld>
            <a:endParaRPr lang="en-US"/>
          </a:p>
        </p:txBody>
      </p:sp>
      <p:sp>
        <p:nvSpPr>
          <p:cNvPr id="6" name="Footer Placeholder 5">
            <a:extLst>
              <a:ext uri="{FF2B5EF4-FFF2-40B4-BE49-F238E27FC236}">
                <a16:creationId xmlns:a16="http://schemas.microsoft.com/office/drawing/2014/main" id="{09479E4D-661E-7A45-B545-B931FDDB567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7F8DEDA-1E7C-704C-AF9D-CD8D90778E68}"/>
              </a:ext>
            </a:extLst>
          </p:cNvPr>
          <p:cNvSpPr>
            <a:spLocks noGrp="1"/>
          </p:cNvSpPr>
          <p:nvPr>
            <p:ph type="sldNum" sz="quarter" idx="12"/>
          </p:nvPr>
        </p:nvSpPr>
        <p:spPr/>
        <p:txBody>
          <a:bodyPr/>
          <a:lstStyle/>
          <a:p>
            <a:fld id="{3ADF2DF8-67F6-D046-ACBF-9A397F263543}" type="slidenum">
              <a:rPr lang="en-US" smtClean="0"/>
              <a:t>‹#›</a:t>
            </a:fld>
            <a:endParaRPr lang="en-US"/>
          </a:p>
        </p:txBody>
      </p:sp>
    </p:spTree>
    <p:extLst>
      <p:ext uri="{BB962C8B-B14F-4D97-AF65-F5344CB8AC3E}">
        <p14:creationId xmlns:p14="http://schemas.microsoft.com/office/powerpoint/2010/main" val="26260405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4A6F3-79FD-274D-ABB8-A9985137E8A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3275CB4-DF95-F748-914E-5E443034516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8341CA2-1D35-7E45-8E56-EB0FECFA8B0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94C3A3E-2A87-3649-A572-154824E3469C}"/>
              </a:ext>
            </a:extLst>
          </p:cNvPr>
          <p:cNvSpPr>
            <a:spLocks noGrp="1"/>
          </p:cNvSpPr>
          <p:nvPr>
            <p:ph type="dt" sz="half" idx="10"/>
          </p:nvPr>
        </p:nvSpPr>
        <p:spPr/>
        <p:txBody>
          <a:bodyPr/>
          <a:lstStyle/>
          <a:p>
            <a:fld id="{3511E9B0-2F05-9A4C-992F-415640CEAFDD}" type="datetimeFigureOut">
              <a:rPr lang="en-US" smtClean="0"/>
              <a:t>11/23/18</a:t>
            </a:fld>
            <a:endParaRPr lang="en-US"/>
          </a:p>
        </p:txBody>
      </p:sp>
      <p:sp>
        <p:nvSpPr>
          <p:cNvPr id="6" name="Footer Placeholder 5">
            <a:extLst>
              <a:ext uri="{FF2B5EF4-FFF2-40B4-BE49-F238E27FC236}">
                <a16:creationId xmlns:a16="http://schemas.microsoft.com/office/drawing/2014/main" id="{2349FDC7-787E-4A44-8B8F-6048868689C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98F2021-2B59-E943-BC88-53F8C55445E4}"/>
              </a:ext>
            </a:extLst>
          </p:cNvPr>
          <p:cNvSpPr>
            <a:spLocks noGrp="1"/>
          </p:cNvSpPr>
          <p:nvPr>
            <p:ph type="sldNum" sz="quarter" idx="12"/>
          </p:nvPr>
        </p:nvSpPr>
        <p:spPr/>
        <p:txBody>
          <a:bodyPr/>
          <a:lstStyle/>
          <a:p>
            <a:fld id="{3ADF2DF8-67F6-D046-ACBF-9A397F263543}" type="slidenum">
              <a:rPr lang="en-US" smtClean="0"/>
              <a:t>‹#›</a:t>
            </a:fld>
            <a:endParaRPr lang="en-US"/>
          </a:p>
        </p:txBody>
      </p:sp>
    </p:spTree>
    <p:extLst>
      <p:ext uri="{BB962C8B-B14F-4D97-AF65-F5344CB8AC3E}">
        <p14:creationId xmlns:p14="http://schemas.microsoft.com/office/powerpoint/2010/main" val="11533026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F2CF5-2613-D24D-B461-3289EBAC3F4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DD7799D-0E7C-0744-87C1-EC5E947ADE46}"/>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3243D9-1302-0F4C-8815-0FF1C4420244}"/>
              </a:ext>
            </a:extLst>
          </p:cNvPr>
          <p:cNvSpPr>
            <a:spLocks noGrp="1"/>
          </p:cNvSpPr>
          <p:nvPr>
            <p:ph type="dt" sz="half" idx="10"/>
          </p:nvPr>
        </p:nvSpPr>
        <p:spPr/>
        <p:txBody>
          <a:bodyPr/>
          <a:lstStyle/>
          <a:p>
            <a:fld id="{3511E9B0-2F05-9A4C-992F-415640CEAFDD}" type="datetimeFigureOut">
              <a:rPr lang="en-US" smtClean="0"/>
              <a:t>11/23/18</a:t>
            </a:fld>
            <a:endParaRPr lang="en-US"/>
          </a:p>
        </p:txBody>
      </p:sp>
      <p:sp>
        <p:nvSpPr>
          <p:cNvPr id="5" name="Footer Placeholder 4">
            <a:extLst>
              <a:ext uri="{FF2B5EF4-FFF2-40B4-BE49-F238E27FC236}">
                <a16:creationId xmlns:a16="http://schemas.microsoft.com/office/drawing/2014/main" id="{2BDC0630-7610-D949-B2FD-421280FFC93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CF3676D-2E93-784D-BC69-48D29A2CFA4D}"/>
              </a:ext>
            </a:extLst>
          </p:cNvPr>
          <p:cNvSpPr>
            <a:spLocks noGrp="1"/>
          </p:cNvSpPr>
          <p:nvPr>
            <p:ph type="sldNum" sz="quarter" idx="12"/>
          </p:nvPr>
        </p:nvSpPr>
        <p:spPr/>
        <p:txBody>
          <a:bodyPr/>
          <a:lstStyle/>
          <a:p>
            <a:fld id="{3ADF2DF8-67F6-D046-ACBF-9A397F263543}" type="slidenum">
              <a:rPr lang="en-US" smtClean="0"/>
              <a:t>‹#›</a:t>
            </a:fld>
            <a:endParaRPr lang="en-US"/>
          </a:p>
        </p:txBody>
      </p:sp>
    </p:spTree>
    <p:extLst>
      <p:ext uri="{BB962C8B-B14F-4D97-AF65-F5344CB8AC3E}">
        <p14:creationId xmlns:p14="http://schemas.microsoft.com/office/powerpoint/2010/main" val="37102250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8F02C27-3DC3-B346-86D5-93B93596A32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84F167F-D9C4-BE45-A2C1-F229854BD479}"/>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1C8BE4-223D-5C47-AE79-8BD4CB4E3166}"/>
              </a:ext>
            </a:extLst>
          </p:cNvPr>
          <p:cNvSpPr>
            <a:spLocks noGrp="1"/>
          </p:cNvSpPr>
          <p:nvPr>
            <p:ph type="dt" sz="half" idx="10"/>
          </p:nvPr>
        </p:nvSpPr>
        <p:spPr/>
        <p:txBody>
          <a:bodyPr/>
          <a:lstStyle/>
          <a:p>
            <a:fld id="{3511E9B0-2F05-9A4C-992F-415640CEAFDD}" type="datetimeFigureOut">
              <a:rPr lang="en-US" smtClean="0"/>
              <a:t>11/23/18</a:t>
            </a:fld>
            <a:endParaRPr lang="en-US"/>
          </a:p>
        </p:txBody>
      </p:sp>
      <p:sp>
        <p:nvSpPr>
          <p:cNvPr id="5" name="Footer Placeholder 4">
            <a:extLst>
              <a:ext uri="{FF2B5EF4-FFF2-40B4-BE49-F238E27FC236}">
                <a16:creationId xmlns:a16="http://schemas.microsoft.com/office/drawing/2014/main" id="{16813515-76D5-8A40-8CD8-C81BD7A6D15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D5F710C-701F-8D4B-B087-10DC9AA5FC9D}"/>
              </a:ext>
            </a:extLst>
          </p:cNvPr>
          <p:cNvSpPr>
            <a:spLocks noGrp="1"/>
          </p:cNvSpPr>
          <p:nvPr>
            <p:ph type="sldNum" sz="quarter" idx="12"/>
          </p:nvPr>
        </p:nvSpPr>
        <p:spPr/>
        <p:txBody>
          <a:bodyPr/>
          <a:lstStyle/>
          <a:p>
            <a:fld id="{3ADF2DF8-67F6-D046-ACBF-9A397F263543}" type="slidenum">
              <a:rPr lang="en-US" smtClean="0"/>
              <a:t>‹#›</a:t>
            </a:fld>
            <a:endParaRPr lang="en-US"/>
          </a:p>
        </p:txBody>
      </p:sp>
    </p:spTree>
    <p:extLst>
      <p:ext uri="{BB962C8B-B14F-4D97-AF65-F5344CB8AC3E}">
        <p14:creationId xmlns:p14="http://schemas.microsoft.com/office/powerpoint/2010/main" val="13775147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69933C3-900E-BE42-B8FD-FF4B5FCB7AF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DC886E0-88F0-FC48-AC98-826C5816E04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869297D-D410-9647-92F1-FC00D31E4FB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11E9B0-2F05-9A4C-992F-415640CEAFDD}" type="datetimeFigureOut">
              <a:rPr lang="en-US" smtClean="0"/>
              <a:t>11/23/18</a:t>
            </a:fld>
            <a:endParaRPr lang="en-US"/>
          </a:p>
        </p:txBody>
      </p:sp>
      <p:sp>
        <p:nvSpPr>
          <p:cNvPr id="5" name="Footer Placeholder 4">
            <a:extLst>
              <a:ext uri="{FF2B5EF4-FFF2-40B4-BE49-F238E27FC236}">
                <a16:creationId xmlns:a16="http://schemas.microsoft.com/office/drawing/2014/main" id="{A487F682-574C-3247-9B50-6B3C0D78C27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B356D55-AA62-0740-91D9-EF3D7541C0B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DF2DF8-67F6-D046-ACBF-9A397F263543}" type="slidenum">
              <a:rPr lang="en-US" smtClean="0"/>
              <a:t>‹#›</a:t>
            </a:fld>
            <a:endParaRPr lang="en-US"/>
          </a:p>
        </p:txBody>
      </p:sp>
    </p:spTree>
    <p:extLst>
      <p:ext uri="{BB962C8B-B14F-4D97-AF65-F5344CB8AC3E}">
        <p14:creationId xmlns:p14="http://schemas.microsoft.com/office/powerpoint/2010/main" val="1624154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B479D259-D0EC-0C41-BD4B-6B49FEAAFC14}"/>
              </a:ext>
            </a:extLst>
          </p:cNvPr>
          <p:cNvPicPr>
            <a:picLocks noChangeAspect="1"/>
          </p:cNvPicPr>
          <p:nvPr/>
        </p:nvPicPr>
        <p:blipFill rotWithShape="1">
          <a:blip r:embed="rId2">
            <a:extLst>
              <a:ext uri="{28A0092B-C50C-407E-A947-70E740481C1C}">
                <a14:useLocalDpi xmlns:a14="http://schemas.microsoft.com/office/drawing/2010/main" val="0"/>
              </a:ext>
            </a:extLst>
          </a:blip>
          <a:srcRect t="2486" b="18289"/>
          <a:stretch/>
        </p:blipFill>
        <p:spPr>
          <a:xfrm>
            <a:off x="20" y="10"/>
            <a:ext cx="12191980" cy="6857990"/>
          </a:xfrm>
          <a:prstGeom prst="rect">
            <a:avLst/>
          </a:prstGeom>
        </p:spPr>
      </p:pic>
    </p:spTree>
    <p:extLst>
      <p:ext uri="{BB962C8B-B14F-4D97-AF65-F5344CB8AC3E}">
        <p14:creationId xmlns:p14="http://schemas.microsoft.com/office/powerpoint/2010/main" val="30778908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0A89E93-B468-2544-AE5F-6EB3A8EDDD9B}"/>
              </a:ext>
            </a:extLst>
          </p:cNvPr>
          <p:cNvSpPr>
            <a:spLocks noGrp="1"/>
          </p:cNvSpPr>
          <p:nvPr>
            <p:ph idx="1"/>
          </p:nvPr>
        </p:nvSpPr>
        <p:spPr>
          <a:xfrm>
            <a:off x="105833" y="1020290"/>
            <a:ext cx="11525290" cy="5837710"/>
          </a:xfrm>
          <a:solidFill>
            <a:schemeClr val="bg1"/>
          </a:solidFill>
        </p:spPr>
        <p:txBody>
          <a:bodyPr>
            <a:normAutofit fontScale="92500"/>
          </a:bodyPr>
          <a:lstStyle/>
          <a:p>
            <a:pPr marL="0" indent="0">
              <a:buNone/>
            </a:pPr>
            <a:r>
              <a:rPr lang="en-US" sz="1800" b="0" i="0" dirty="0">
                <a:solidFill>
                  <a:srgbClr val="2DB4DB"/>
                </a:solidFill>
                <a:effectLst/>
                <a:latin typeface="Grotesque" panose="020F0502020204030204" pitchFamily="34" charset="0"/>
              </a:rPr>
              <a:t>  </a:t>
            </a:r>
            <a:r>
              <a:rPr lang="en-US" sz="2500" b="1" i="0" u="sng" dirty="0">
                <a:solidFill>
                  <a:srgbClr val="2DB4DB"/>
                </a:solidFill>
                <a:effectLst/>
                <a:latin typeface="Grotesque" panose="020F0502020204030204" pitchFamily="34" charset="0"/>
              </a:rPr>
              <a:t>Option 1: Prewriting</a:t>
            </a:r>
            <a:endParaRPr lang="en-US" sz="2500" b="1" u="sng" dirty="0">
              <a:solidFill>
                <a:srgbClr val="2DB4DB"/>
              </a:solidFill>
              <a:effectLst/>
              <a:latin typeface="Grotesque" panose="020F0502020204030204" pitchFamily="34" charset="0"/>
            </a:endParaRPr>
          </a:p>
          <a:p>
            <a:pPr marL="0" indent="0">
              <a:buNone/>
            </a:pPr>
            <a:r>
              <a:rPr lang="en-US" sz="2500" b="0" i="0" dirty="0">
                <a:solidFill>
                  <a:srgbClr val="2DB4DB"/>
                </a:solidFill>
                <a:effectLst/>
                <a:latin typeface="Grotesque" panose="020F0502020204030204" pitchFamily="34" charset="0"/>
              </a:rPr>
              <a:t>This guide can be a great way to brainstorm your characters. By going through each section, you will make sure that you have enough to start writing, and can add on as you create more and more characters. This makes a great reference sheet for details as you write your first draft and beyond. </a:t>
            </a:r>
            <a:endParaRPr lang="en-US" sz="2500" dirty="0">
              <a:solidFill>
                <a:srgbClr val="2DB4DB"/>
              </a:solidFill>
              <a:effectLst/>
              <a:latin typeface="Grotesque" panose="020F0502020204030204" pitchFamily="34" charset="0"/>
            </a:endParaRPr>
          </a:p>
          <a:p>
            <a:pPr marL="0" indent="0">
              <a:buNone/>
            </a:pPr>
            <a:r>
              <a:rPr lang="en-US" sz="2500" b="0" i="0" dirty="0">
                <a:solidFill>
                  <a:srgbClr val="2DB4DB"/>
                </a:solidFill>
                <a:effectLst/>
                <a:latin typeface="Grotesque" panose="020F0502020204030204" pitchFamily="34" charset="0"/>
              </a:rPr>
              <a:t>  </a:t>
            </a:r>
            <a:r>
              <a:rPr lang="en-US" sz="2500" b="1" i="0" u="sng" dirty="0">
                <a:solidFill>
                  <a:srgbClr val="2DB4DB"/>
                </a:solidFill>
                <a:effectLst/>
                <a:latin typeface="Grotesque" panose="020F0502020204030204" pitchFamily="34" charset="0"/>
              </a:rPr>
              <a:t>Option 2: Drafting</a:t>
            </a:r>
            <a:endParaRPr lang="en-US" sz="2500" b="1" u="sng" dirty="0">
              <a:solidFill>
                <a:srgbClr val="2DB4DB"/>
              </a:solidFill>
              <a:effectLst/>
              <a:latin typeface="Grotesque" panose="020F0502020204030204" pitchFamily="34" charset="0"/>
            </a:endParaRPr>
          </a:p>
          <a:p>
            <a:pPr marL="0" indent="0">
              <a:buNone/>
            </a:pPr>
            <a:r>
              <a:rPr lang="en-US" sz="2500" b="0" i="0" dirty="0">
                <a:solidFill>
                  <a:srgbClr val="2DB4DB"/>
                </a:solidFill>
                <a:effectLst/>
                <a:latin typeface="Grotesque" panose="020F0502020204030204" pitchFamily="34" charset="0"/>
              </a:rPr>
              <a:t>Sometimes, we get in the middle of our writing process and realize we don’t know enough about our characters. </a:t>
            </a:r>
            <a:r>
              <a:rPr lang="en-US" sz="2500" dirty="0">
                <a:solidFill>
                  <a:srgbClr val="2DB4DB"/>
                </a:solidFill>
                <a:latin typeface="Grotesque" panose="020F0502020204030204" pitchFamily="34" charset="0"/>
              </a:rPr>
              <a:t>Or maybe they all sound the same. Or you just realized half your character names start with the letter J</a:t>
            </a:r>
            <a:r>
              <a:rPr lang="en-US" sz="2500" b="0" i="0" dirty="0">
                <a:solidFill>
                  <a:srgbClr val="2DB4DB"/>
                </a:solidFill>
                <a:effectLst/>
                <a:latin typeface="Grotesque" panose="020F0502020204030204" pitchFamily="34" charset="0"/>
              </a:rPr>
              <a:t>.This can be a great tool to help you identify the areas of weakness in your cast of characters so that you can adjust and move forward. </a:t>
            </a:r>
            <a:endParaRPr lang="en-US" sz="2500" dirty="0">
              <a:solidFill>
                <a:srgbClr val="2DB4DB"/>
              </a:solidFill>
              <a:effectLst/>
              <a:latin typeface="Grotesque" panose="020F0502020204030204" pitchFamily="34" charset="0"/>
            </a:endParaRPr>
          </a:p>
          <a:p>
            <a:pPr marL="0" indent="0">
              <a:buNone/>
            </a:pPr>
            <a:r>
              <a:rPr lang="en-US" sz="2500" b="0" i="0" dirty="0">
                <a:solidFill>
                  <a:srgbClr val="2DB4DB"/>
                </a:solidFill>
                <a:effectLst/>
                <a:latin typeface="Grotesque" panose="020F0502020204030204" pitchFamily="34" charset="0"/>
              </a:rPr>
              <a:t>  </a:t>
            </a:r>
            <a:r>
              <a:rPr lang="en-US" sz="2500" b="1" i="0" u="sng" dirty="0">
                <a:solidFill>
                  <a:srgbClr val="2DB4DB"/>
                </a:solidFill>
                <a:effectLst/>
                <a:latin typeface="Grotesque" panose="020F0502020204030204" pitchFamily="34" charset="0"/>
              </a:rPr>
              <a:t>Option 3: Revising</a:t>
            </a:r>
            <a:endParaRPr lang="en-US" sz="2500" b="1" u="sng" dirty="0">
              <a:solidFill>
                <a:srgbClr val="2DB4DB"/>
              </a:solidFill>
              <a:effectLst/>
              <a:latin typeface="Grotesque" panose="020F0502020204030204" pitchFamily="34" charset="0"/>
            </a:endParaRPr>
          </a:p>
          <a:p>
            <a:pPr marL="0" indent="0">
              <a:buNone/>
            </a:pPr>
            <a:r>
              <a:rPr lang="en-US" sz="2500" b="0" i="0" dirty="0">
                <a:solidFill>
                  <a:srgbClr val="2DB4DB"/>
                </a:solidFill>
                <a:effectLst/>
                <a:latin typeface="Grotesque" panose="020F0502020204030204" pitchFamily="34" charset="0"/>
              </a:rPr>
              <a:t>After feedback from a critique partner or beta reader, you may have to adjust some of your characters. By filling out this guide, you can identify where you need to make changes, but also ensure that your changes don’t mimic an already established character and ensure they each add something special to your story.</a:t>
            </a:r>
            <a:endParaRPr lang="en-US" sz="2500" dirty="0">
              <a:solidFill>
                <a:srgbClr val="2DB4DB"/>
              </a:solidFill>
              <a:effectLst/>
              <a:latin typeface="Grotesque" panose="020F0502020204030204" pitchFamily="34" charset="0"/>
            </a:endParaRPr>
          </a:p>
          <a:p>
            <a:pPr marL="0" indent="0">
              <a:buNone/>
            </a:pPr>
            <a:endParaRPr lang="en-US" dirty="0">
              <a:solidFill>
                <a:srgbClr val="2DB4DB"/>
              </a:solidFill>
            </a:endParaRPr>
          </a:p>
        </p:txBody>
      </p:sp>
      <p:pic>
        <p:nvPicPr>
          <p:cNvPr id="6" name="Picture 6">
            <a:extLst>
              <a:ext uri="{FF2B5EF4-FFF2-40B4-BE49-F238E27FC236}">
                <a16:creationId xmlns:a16="http://schemas.microsoft.com/office/drawing/2014/main" id="{94BC58D3-8F36-4D48-A3B7-6BC681FE9442}"/>
              </a:ext>
            </a:extLst>
          </p:cNvPr>
          <p:cNvPicPr>
            <a:picLocks noChangeAspect="1"/>
          </p:cNvPicPr>
          <p:nvPr/>
        </p:nvPicPr>
        <p:blipFill rotWithShape="1">
          <a:blip r:embed="rId2">
            <a:extLst>
              <a:ext uri="{28A0092B-C50C-407E-A947-70E740481C1C}">
                <a14:useLocalDpi xmlns:a14="http://schemas.microsoft.com/office/drawing/2010/main" val="0"/>
              </a:ext>
            </a:extLst>
          </a:blip>
          <a:srcRect r="56312" b="87826"/>
          <a:stretch/>
        </p:blipFill>
        <p:spPr>
          <a:xfrm>
            <a:off x="-369270" y="80841"/>
            <a:ext cx="5883743" cy="858608"/>
          </a:xfrm>
          <a:prstGeom prst="rect">
            <a:avLst/>
          </a:prstGeom>
        </p:spPr>
      </p:pic>
    </p:spTree>
    <p:extLst>
      <p:ext uri="{BB962C8B-B14F-4D97-AF65-F5344CB8AC3E}">
        <p14:creationId xmlns:p14="http://schemas.microsoft.com/office/powerpoint/2010/main" val="29632715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429B3E35-317F-2B45-8704-91EEDDB5F3CE}"/>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38493" t="18597" r="43754" b="60790"/>
          <a:stretch/>
        </p:blipFill>
        <p:spPr>
          <a:xfrm>
            <a:off x="-257023" y="-514048"/>
            <a:ext cx="3069166" cy="1867506"/>
          </a:xfrm>
          <a:prstGeom prst="rect">
            <a:avLst/>
          </a:prstGeom>
        </p:spPr>
      </p:pic>
      <p:sp>
        <p:nvSpPr>
          <p:cNvPr id="6" name="TextBox 5">
            <a:extLst>
              <a:ext uri="{FF2B5EF4-FFF2-40B4-BE49-F238E27FC236}">
                <a16:creationId xmlns:a16="http://schemas.microsoft.com/office/drawing/2014/main" id="{3EFBF612-6F17-5B4C-AF74-C9BF14D10323}"/>
              </a:ext>
            </a:extLst>
          </p:cNvPr>
          <p:cNvSpPr txBox="1"/>
          <p:nvPr/>
        </p:nvSpPr>
        <p:spPr>
          <a:xfrm>
            <a:off x="363159" y="1126670"/>
            <a:ext cx="7937197" cy="3785652"/>
          </a:xfrm>
          <a:prstGeom prst="rect">
            <a:avLst/>
          </a:prstGeom>
          <a:noFill/>
        </p:spPr>
        <p:txBody>
          <a:bodyPr wrap="square" rtlCol="0">
            <a:spAutoFit/>
          </a:bodyPr>
          <a:lstStyle/>
          <a:p>
            <a:pPr marL="285750" indent="-285750" algn="l">
              <a:buFont typeface="Arial" panose="020B0604020202020204" pitchFamily="34" charset="0"/>
              <a:buChar char="•"/>
            </a:pPr>
            <a:r>
              <a:rPr lang="en-US" sz="3000" dirty="0">
                <a:solidFill>
                  <a:srgbClr val="1FBAD0"/>
                </a:solidFill>
              </a:rPr>
              <a:t>Do your character names start with the same letter/sound?</a:t>
            </a:r>
          </a:p>
          <a:p>
            <a:pPr marL="285750" indent="-285750" algn="l">
              <a:buFont typeface="Arial" panose="020B0604020202020204" pitchFamily="34" charset="0"/>
              <a:buChar char="•"/>
            </a:pPr>
            <a:r>
              <a:rPr lang="en-US" sz="3000" dirty="0">
                <a:solidFill>
                  <a:srgbClr val="1FBAD0"/>
                </a:solidFill>
              </a:rPr>
              <a:t>Do they end with the same letter/sound?</a:t>
            </a:r>
          </a:p>
          <a:p>
            <a:pPr marL="285750" indent="-285750" algn="l">
              <a:buFont typeface="Arial" panose="020B0604020202020204" pitchFamily="34" charset="0"/>
              <a:buChar char="•"/>
            </a:pPr>
            <a:r>
              <a:rPr lang="en-US" sz="3000" dirty="0">
                <a:solidFill>
                  <a:srgbClr val="1FBAD0"/>
                </a:solidFill>
              </a:rPr>
              <a:t>Are they all the same amount of syllables?</a:t>
            </a:r>
          </a:p>
          <a:p>
            <a:pPr marL="285750" indent="-285750" algn="l">
              <a:buFont typeface="Arial" panose="020B0604020202020204" pitchFamily="34" charset="0"/>
              <a:buChar char="•"/>
            </a:pPr>
            <a:r>
              <a:rPr lang="en-US" sz="3000" dirty="0">
                <a:solidFill>
                  <a:srgbClr val="1FBAD0"/>
                </a:solidFill>
              </a:rPr>
              <a:t>Are all names of varying length?</a:t>
            </a:r>
          </a:p>
          <a:p>
            <a:pPr marL="285750" indent="-285750" algn="l">
              <a:buFont typeface="Arial" panose="020B0604020202020204" pitchFamily="34" charset="0"/>
              <a:buChar char="•"/>
            </a:pPr>
            <a:r>
              <a:rPr lang="en-US" sz="3000" dirty="0">
                <a:solidFill>
                  <a:srgbClr val="1FBAD0"/>
                </a:solidFill>
              </a:rPr>
              <a:t>Do the names fit the time period/setting?</a:t>
            </a:r>
          </a:p>
          <a:p>
            <a:pPr marL="285750" indent="-285750" algn="l">
              <a:buFont typeface="Arial" panose="020B0604020202020204" pitchFamily="34" charset="0"/>
              <a:buChar char="•"/>
            </a:pPr>
            <a:r>
              <a:rPr lang="en-US" sz="3000" dirty="0">
                <a:solidFill>
                  <a:srgbClr val="1FBAD0"/>
                </a:solidFill>
              </a:rPr>
              <a:t>Is it something that is confusing or difficult to pronounce?</a:t>
            </a:r>
          </a:p>
        </p:txBody>
      </p:sp>
      <p:sp>
        <p:nvSpPr>
          <p:cNvPr id="7" name="Rectangle: Folded Corner 6">
            <a:extLst>
              <a:ext uri="{FF2B5EF4-FFF2-40B4-BE49-F238E27FC236}">
                <a16:creationId xmlns:a16="http://schemas.microsoft.com/office/drawing/2014/main" id="{8D867A48-1B0E-CA42-A544-7E17DFCA5093}"/>
              </a:ext>
            </a:extLst>
          </p:cNvPr>
          <p:cNvSpPr/>
          <p:nvPr/>
        </p:nvSpPr>
        <p:spPr>
          <a:xfrm>
            <a:off x="7937501" y="2963333"/>
            <a:ext cx="4254500" cy="3894668"/>
          </a:xfrm>
          <a:prstGeom prst="foldedCorner">
            <a:avLst/>
          </a:prstGeom>
          <a:solidFill>
            <a:srgbClr val="2DB4DB"/>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dirty="0"/>
              <a:t>In </a:t>
            </a:r>
            <a:r>
              <a:rPr lang="en-US" i="1" dirty="0"/>
              <a:t>The Lord of the Rings</a:t>
            </a:r>
            <a:r>
              <a:rPr lang="en-US" dirty="0"/>
              <a:t>, characters have long and short names, varying sounds, different backgrounds, and variety.  One pair of names that was always confusing to me was Sauron and Saruman because of their similar sounds and spellings. </a:t>
            </a:r>
          </a:p>
          <a:p>
            <a:pPr algn="ctr"/>
            <a:endParaRPr lang="en-US" dirty="0"/>
          </a:p>
          <a:p>
            <a:pPr algn="ctr"/>
            <a:r>
              <a:rPr lang="en-US" dirty="0"/>
              <a:t>Aragorn</a:t>
            </a:r>
          </a:p>
          <a:p>
            <a:pPr algn="ctr"/>
            <a:r>
              <a:rPr lang="en-US" dirty="0"/>
              <a:t>Boromir</a:t>
            </a:r>
          </a:p>
          <a:p>
            <a:pPr algn="ctr"/>
            <a:r>
              <a:rPr lang="en-US" dirty="0"/>
              <a:t>Bilbo</a:t>
            </a:r>
          </a:p>
          <a:p>
            <a:pPr algn="ctr"/>
            <a:r>
              <a:rPr lang="en-US" dirty="0"/>
              <a:t>Frodo</a:t>
            </a:r>
          </a:p>
          <a:p>
            <a:pPr algn="ctr"/>
            <a:r>
              <a:rPr lang="en-US" dirty="0"/>
              <a:t>Samwise</a:t>
            </a:r>
          </a:p>
          <a:p>
            <a:pPr algn="ctr"/>
            <a:r>
              <a:rPr lang="en-US" dirty="0"/>
              <a:t>Galadriel</a:t>
            </a:r>
          </a:p>
          <a:p>
            <a:pPr algn="ctr"/>
            <a:r>
              <a:rPr lang="en-US" dirty="0" err="1"/>
              <a:t>Isildur</a:t>
            </a:r>
            <a:endParaRPr lang="en-US" dirty="0"/>
          </a:p>
        </p:txBody>
      </p:sp>
      <p:sp>
        <p:nvSpPr>
          <p:cNvPr id="9" name="Speech Bubble: Rectangle 8">
            <a:extLst>
              <a:ext uri="{FF2B5EF4-FFF2-40B4-BE49-F238E27FC236}">
                <a16:creationId xmlns:a16="http://schemas.microsoft.com/office/drawing/2014/main" id="{7BE3A7CD-62A2-2847-B318-D561E6775752}"/>
              </a:ext>
            </a:extLst>
          </p:cNvPr>
          <p:cNvSpPr/>
          <p:nvPr/>
        </p:nvSpPr>
        <p:spPr>
          <a:xfrm>
            <a:off x="9278711" y="1701194"/>
            <a:ext cx="1572079" cy="1053293"/>
          </a:xfrm>
          <a:prstGeom prst="wedgeRectCallout">
            <a:avLst/>
          </a:prstGeom>
          <a:solidFill>
            <a:schemeClr val="bg1"/>
          </a:solidFill>
          <a:ln>
            <a:solidFill>
              <a:srgbClr val="DE298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700" dirty="0">
                <a:solidFill>
                  <a:srgbClr val="2DB4DB"/>
                </a:solidFill>
              </a:rPr>
              <a:t>Examples</a:t>
            </a:r>
          </a:p>
        </p:txBody>
      </p:sp>
      <p:sp>
        <p:nvSpPr>
          <p:cNvPr id="11" name="Speech Bubble: Rectangle 10">
            <a:extLst>
              <a:ext uri="{FF2B5EF4-FFF2-40B4-BE49-F238E27FC236}">
                <a16:creationId xmlns:a16="http://schemas.microsoft.com/office/drawing/2014/main" id="{D1477ECB-1739-BE47-BAA7-8B8A2656740E}"/>
              </a:ext>
            </a:extLst>
          </p:cNvPr>
          <p:cNvSpPr/>
          <p:nvPr/>
        </p:nvSpPr>
        <p:spPr>
          <a:xfrm>
            <a:off x="4263871" y="73377"/>
            <a:ext cx="1572079" cy="1053293"/>
          </a:xfrm>
          <a:prstGeom prst="wedgeRectCallout">
            <a:avLst/>
          </a:prstGeom>
          <a:solidFill>
            <a:schemeClr val="bg1"/>
          </a:solidFill>
          <a:ln>
            <a:solidFill>
              <a:srgbClr val="DE298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2DB4DB"/>
                </a:solidFill>
              </a:rPr>
              <a:t>Questions to consider</a:t>
            </a:r>
          </a:p>
        </p:txBody>
      </p:sp>
    </p:spTree>
    <p:extLst>
      <p:ext uri="{BB962C8B-B14F-4D97-AF65-F5344CB8AC3E}">
        <p14:creationId xmlns:p14="http://schemas.microsoft.com/office/powerpoint/2010/main" val="15301334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FBF612-6F17-5B4C-AF74-C9BF14D10323}"/>
              </a:ext>
            </a:extLst>
          </p:cNvPr>
          <p:cNvSpPr txBox="1"/>
          <p:nvPr/>
        </p:nvSpPr>
        <p:spPr>
          <a:xfrm>
            <a:off x="303" y="1262742"/>
            <a:ext cx="7937197" cy="5170646"/>
          </a:xfrm>
          <a:prstGeom prst="rect">
            <a:avLst/>
          </a:prstGeom>
          <a:noFill/>
        </p:spPr>
        <p:txBody>
          <a:bodyPr wrap="square" rtlCol="0">
            <a:spAutoFit/>
          </a:bodyPr>
          <a:lstStyle/>
          <a:p>
            <a:pPr marL="285750" indent="-285750" algn="l">
              <a:buFont typeface="Arial" panose="020B0604020202020204" pitchFamily="34" charset="0"/>
              <a:buChar char="•"/>
            </a:pPr>
            <a:r>
              <a:rPr lang="en-US" sz="3000" dirty="0">
                <a:solidFill>
                  <a:srgbClr val="1FBAD0"/>
                </a:solidFill>
              </a:rPr>
              <a:t>Are all of your characters the same age? Do you have a really good reason to do that?</a:t>
            </a:r>
          </a:p>
          <a:p>
            <a:pPr marL="285750" indent="-285750" algn="l">
              <a:buFont typeface="Arial" panose="020B0604020202020204" pitchFamily="34" charset="0"/>
              <a:buChar char="•"/>
            </a:pPr>
            <a:r>
              <a:rPr lang="en-US" sz="3000" dirty="0">
                <a:solidFill>
                  <a:srgbClr val="1FBAD0"/>
                </a:solidFill>
              </a:rPr>
              <a:t>How does one character react differently due to another because of age/experience?</a:t>
            </a:r>
          </a:p>
          <a:p>
            <a:pPr marL="285750" indent="-285750" algn="l">
              <a:buFont typeface="Arial" panose="020B0604020202020204" pitchFamily="34" charset="0"/>
              <a:buChar char="•"/>
            </a:pPr>
            <a:r>
              <a:rPr lang="en-US" sz="3000" dirty="0">
                <a:solidFill>
                  <a:srgbClr val="1FBAD0"/>
                </a:solidFill>
              </a:rPr>
              <a:t>What is each characters job? Is it age appropriate? If not, is there a reason why?</a:t>
            </a:r>
          </a:p>
          <a:p>
            <a:pPr marL="285750" indent="-285750" algn="l">
              <a:buFont typeface="Arial" panose="020B0604020202020204" pitchFamily="34" charset="0"/>
              <a:buChar char="•"/>
            </a:pPr>
            <a:r>
              <a:rPr lang="en-US" sz="3000" dirty="0">
                <a:solidFill>
                  <a:srgbClr val="1FBAD0"/>
                </a:solidFill>
              </a:rPr>
              <a:t>What role does each character’s age play in    the society that they are a part of?</a:t>
            </a:r>
          </a:p>
          <a:p>
            <a:pPr marL="285750" indent="-285750" algn="l">
              <a:buFont typeface="Arial" panose="020B0604020202020204" pitchFamily="34" charset="0"/>
              <a:buChar char="•"/>
            </a:pPr>
            <a:r>
              <a:rPr lang="en-US" sz="3000" dirty="0">
                <a:solidFill>
                  <a:srgbClr val="1FBAD0"/>
                </a:solidFill>
              </a:rPr>
              <a:t>What knowledge is common of people in each character’s age range? (Teenagers and the elderly typically have interest differences)</a:t>
            </a:r>
          </a:p>
        </p:txBody>
      </p:sp>
      <p:sp>
        <p:nvSpPr>
          <p:cNvPr id="7" name="Rectangle: Folded Corner 6">
            <a:extLst>
              <a:ext uri="{FF2B5EF4-FFF2-40B4-BE49-F238E27FC236}">
                <a16:creationId xmlns:a16="http://schemas.microsoft.com/office/drawing/2014/main" id="{8D867A48-1B0E-CA42-A544-7E17DFCA5093}"/>
              </a:ext>
            </a:extLst>
          </p:cNvPr>
          <p:cNvSpPr/>
          <p:nvPr/>
        </p:nvSpPr>
        <p:spPr>
          <a:xfrm>
            <a:off x="7937500" y="2313213"/>
            <a:ext cx="4254500" cy="4529668"/>
          </a:xfrm>
          <a:prstGeom prst="foldedCorner">
            <a:avLst/>
          </a:prstGeom>
          <a:solidFill>
            <a:srgbClr val="2DB4DB"/>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dirty="0"/>
              <a:t>In James </a:t>
            </a:r>
            <a:r>
              <a:rPr lang="en-US" dirty="0" err="1"/>
              <a:t>Dashner’s</a:t>
            </a:r>
            <a:r>
              <a:rPr lang="en-US" dirty="0"/>
              <a:t> </a:t>
            </a:r>
            <a:r>
              <a:rPr lang="en-US" i="1" dirty="0"/>
              <a:t>The Maze Runner,</a:t>
            </a:r>
            <a:r>
              <a:rPr lang="en-US" dirty="0"/>
              <a:t> all of the characters that we first meet are teenagers. Thomas is sixteen, and all of the other </a:t>
            </a:r>
            <a:r>
              <a:rPr lang="en-US" dirty="0" err="1"/>
              <a:t>Gladers</a:t>
            </a:r>
            <a:r>
              <a:rPr lang="en-US" dirty="0"/>
              <a:t>, even Teresa when she shows up, are in their teens. </a:t>
            </a:r>
            <a:r>
              <a:rPr lang="en-US" b="1" dirty="0"/>
              <a:t>And</a:t>
            </a:r>
            <a:r>
              <a:rPr lang="en-US" dirty="0"/>
              <a:t> they’re all boys. There is a specific reason for this (which I won’t spoil here), but </a:t>
            </a:r>
            <a:r>
              <a:rPr lang="en-US" dirty="0" err="1"/>
              <a:t>Dashner</a:t>
            </a:r>
            <a:r>
              <a:rPr lang="en-US" dirty="0"/>
              <a:t> set it up so that this sort of environment works for the story that he is writing. However, despite their age range being fairly limited, the characters are still given interests, strengths, and weaknesses that are diverse. </a:t>
            </a:r>
            <a:endParaRPr lang="en-US" i="1" dirty="0"/>
          </a:p>
        </p:txBody>
      </p:sp>
      <p:pic>
        <p:nvPicPr>
          <p:cNvPr id="5" name="Picture 7">
            <a:extLst>
              <a:ext uri="{FF2B5EF4-FFF2-40B4-BE49-F238E27FC236}">
                <a16:creationId xmlns:a16="http://schemas.microsoft.com/office/drawing/2014/main" id="{D398F3D9-669E-9E43-8FFB-D889007EB8A5}"/>
              </a:ext>
            </a:extLst>
          </p:cNvPr>
          <p:cNvPicPr>
            <a:picLocks noChangeAspect="1"/>
          </p:cNvPicPr>
          <p:nvPr/>
        </p:nvPicPr>
        <p:blipFill rotWithShape="1">
          <a:blip r:embed="rId2">
            <a:extLst>
              <a:ext uri="{28A0092B-C50C-407E-A947-70E740481C1C}">
                <a14:useLocalDpi xmlns:a14="http://schemas.microsoft.com/office/drawing/2010/main" val="0"/>
              </a:ext>
            </a:extLst>
          </a:blip>
          <a:srcRect l="6194" t="73157" r="70934" b="7855"/>
          <a:stretch/>
        </p:blipFill>
        <p:spPr>
          <a:xfrm>
            <a:off x="-2008406" y="-430750"/>
            <a:ext cx="4259692" cy="1851940"/>
          </a:xfrm>
          <a:prstGeom prst="rect">
            <a:avLst/>
          </a:prstGeom>
        </p:spPr>
      </p:pic>
    </p:spTree>
    <p:extLst>
      <p:ext uri="{BB962C8B-B14F-4D97-AF65-F5344CB8AC3E}">
        <p14:creationId xmlns:p14="http://schemas.microsoft.com/office/powerpoint/2010/main" val="17488431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FBF612-6F17-5B4C-AF74-C9BF14D10323}"/>
              </a:ext>
            </a:extLst>
          </p:cNvPr>
          <p:cNvSpPr txBox="1"/>
          <p:nvPr/>
        </p:nvSpPr>
        <p:spPr>
          <a:xfrm>
            <a:off x="51405" y="713632"/>
            <a:ext cx="7937501" cy="6340197"/>
          </a:xfrm>
          <a:prstGeom prst="rect">
            <a:avLst/>
          </a:prstGeom>
          <a:noFill/>
        </p:spPr>
        <p:txBody>
          <a:bodyPr wrap="square" rtlCol="0">
            <a:spAutoFit/>
          </a:bodyPr>
          <a:lstStyle/>
          <a:p>
            <a:pPr marL="285750" indent="-285750" algn="l">
              <a:buFont typeface="Arial" panose="020B0604020202020204" pitchFamily="34" charset="0"/>
              <a:buChar char="•"/>
            </a:pPr>
            <a:endParaRPr lang="en-US" sz="2900" dirty="0">
              <a:solidFill>
                <a:srgbClr val="1FBAD0"/>
              </a:solidFill>
            </a:endParaRPr>
          </a:p>
          <a:p>
            <a:pPr marL="285750" indent="-285750" algn="l">
              <a:buFont typeface="Arial" panose="020B0604020202020204" pitchFamily="34" charset="0"/>
              <a:buChar char="•"/>
            </a:pPr>
            <a:r>
              <a:rPr lang="en-US" sz="2900" dirty="0">
                <a:solidFill>
                  <a:srgbClr val="1FBAD0"/>
                </a:solidFill>
              </a:rPr>
              <a:t>Color? Shape? Length? Style?</a:t>
            </a:r>
          </a:p>
          <a:p>
            <a:pPr marL="285750" indent="-285750" algn="l">
              <a:buFont typeface="Arial" panose="020B0604020202020204" pitchFamily="34" charset="0"/>
              <a:buChar char="•"/>
            </a:pPr>
            <a:r>
              <a:rPr lang="en-US" sz="2900" dirty="0">
                <a:solidFill>
                  <a:srgbClr val="1FBAD0"/>
                </a:solidFill>
              </a:rPr>
              <a:t>Does your character wear makeup? How much? How often?</a:t>
            </a:r>
          </a:p>
          <a:p>
            <a:pPr marL="285750" indent="-285750" algn="l">
              <a:buFont typeface="Arial" panose="020B0604020202020204" pitchFamily="34" charset="0"/>
              <a:buChar char="•"/>
            </a:pPr>
            <a:r>
              <a:rPr lang="en-US" sz="2900" dirty="0">
                <a:solidFill>
                  <a:srgbClr val="1FBAD0"/>
                </a:solidFill>
              </a:rPr>
              <a:t>Does your character wear glasses? Contacts?</a:t>
            </a:r>
          </a:p>
          <a:p>
            <a:pPr marL="285750" indent="-285750" algn="l">
              <a:buFont typeface="Arial" panose="020B0604020202020204" pitchFamily="34" charset="0"/>
              <a:buChar char="•"/>
            </a:pPr>
            <a:r>
              <a:rPr lang="en-US" sz="2900" dirty="0">
                <a:solidFill>
                  <a:srgbClr val="1FBAD0"/>
                </a:solidFill>
              </a:rPr>
              <a:t>Does your character have a specific reason for their hair style or physical traits? How is it related to where they live, or who their family is?</a:t>
            </a:r>
          </a:p>
          <a:p>
            <a:pPr marL="285750" indent="-285750" algn="l">
              <a:buFont typeface="Arial" panose="020B0604020202020204" pitchFamily="34" charset="0"/>
              <a:buChar char="•"/>
            </a:pPr>
            <a:r>
              <a:rPr lang="en-US" sz="2900" dirty="0">
                <a:solidFill>
                  <a:srgbClr val="1FBAD0"/>
                </a:solidFill>
              </a:rPr>
              <a:t>Is your character wearing colored contacts for a specific reason? Or just because they like the change?</a:t>
            </a:r>
          </a:p>
          <a:p>
            <a:pPr marL="285750" indent="-285750" algn="l">
              <a:buFont typeface="Arial" panose="020B0604020202020204" pitchFamily="34" charset="0"/>
              <a:buChar char="•"/>
            </a:pPr>
            <a:r>
              <a:rPr lang="en-US" sz="2900" dirty="0">
                <a:solidFill>
                  <a:srgbClr val="1FBAD0"/>
                </a:solidFill>
              </a:rPr>
              <a:t>How often does your character get their hair cut or dyed? </a:t>
            </a:r>
          </a:p>
          <a:p>
            <a:pPr marL="285750" indent="-285750" algn="l">
              <a:buFont typeface="Arial" panose="020B0604020202020204" pitchFamily="34" charset="0"/>
              <a:buChar char="•"/>
            </a:pPr>
            <a:endParaRPr lang="en-US" sz="2900" dirty="0">
              <a:solidFill>
                <a:srgbClr val="1FBAD0"/>
              </a:solidFill>
            </a:endParaRPr>
          </a:p>
        </p:txBody>
      </p:sp>
      <p:sp>
        <p:nvSpPr>
          <p:cNvPr id="7" name="Rectangle: Folded Corner 6">
            <a:extLst>
              <a:ext uri="{FF2B5EF4-FFF2-40B4-BE49-F238E27FC236}">
                <a16:creationId xmlns:a16="http://schemas.microsoft.com/office/drawing/2014/main" id="{8D867A48-1B0E-CA42-A544-7E17DFCA5093}"/>
              </a:ext>
            </a:extLst>
          </p:cNvPr>
          <p:cNvSpPr/>
          <p:nvPr/>
        </p:nvSpPr>
        <p:spPr>
          <a:xfrm>
            <a:off x="7937501" y="2328333"/>
            <a:ext cx="4254500" cy="4529668"/>
          </a:xfrm>
          <a:prstGeom prst="foldedCorner">
            <a:avLst/>
          </a:prstGeom>
          <a:solidFill>
            <a:srgbClr val="2DB4DB"/>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dirty="0"/>
              <a:t>In </a:t>
            </a:r>
            <a:r>
              <a:rPr lang="en-US" i="1" dirty="0"/>
              <a:t>The Hunger Games</a:t>
            </a:r>
            <a:r>
              <a:rPr lang="en-US" dirty="0"/>
              <a:t> by Suzanne Collins, characters are part of districts, and many of their physical traits have something to do with that. For example, Katniss has the look of someone who comes from “The Seam,” which is where she lives. This means olive skin, gray eyes, and dark hair. However, her own sister has the “merchant” look, with pale hair and skin, and blue eyes. Even thought they are characters who come from the same place, and even the same family, they have differences. However, these differences are included for reasons that help build the world of Panem.</a:t>
            </a:r>
          </a:p>
        </p:txBody>
      </p:sp>
      <p:pic>
        <p:nvPicPr>
          <p:cNvPr id="5" name="Picture 7">
            <a:extLst>
              <a:ext uri="{FF2B5EF4-FFF2-40B4-BE49-F238E27FC236}">
                <a16:creationId xmlns:a16="http://schemas.microsoft.com/office/drawing/2014/main" id="{85767942-7461-664F-A405-296C5B81E50B}"/>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53828" t="34450" r="17612" b="53428"/>
          <a:stretch/>
        </p:blipFill>
        <p:spPr>
          <a:xfrm>
            <a:off x="-3095573" y="-102316"/>
            <a:ext cx="5509081" cy="1225327"/>
          </a:xfrm>
          <a:prstGeom prst="rect">
            <a:avLst/>
          </a:prstGeom>
        </p:spPr>
      </p:pic>
      <p:pic>
        <p:nvPicPr>
          <p:cNvPr id="9" name="Picture 9">
            <a:extLst>
              <a:ext uri="{FF2B5EF4-FFF2-40B4-BE49-F238E27FC236}">
                <a16:creationId xmlns:a16="http://schemas.microsoft.com/office/drawing/2014/main" id="{A5AB8FE2-1E58-9145-85F2-B897480A3AC0}"/>
              </a:ext>
            </a:extLst>
          </p:cNvPr>
          <p:cNvPicPr>
            <a:picLocks noChangeAspect="1"/>
          </p:cNvPicPr>
          <p:nvPr/>
        </p:nvPicPr>
        <p:blipFill rotWithShape="1">
          <a:blip r:embed="rId2">
            <a:extLst>
              <a:ext uri="{28A0092B-C50C-407E-A947-70E740481C1C}">
                <a14:useLocalDpi xmlns:a14="http://schemas.microsoft.com/office/drawing/2010/main" val="0"/>
              </a:ext>
            </a:extLst>
          </a:blip>
          <a:srcRect l="64814" t="17361" r="15026" b="68221"/>
          <a:stretch/>
        </p:blipFill>
        <p:spPr>
          <a:xfrm>
            <a:off x="1036249" y="-83000"/>
            <a:ext cx="3711133" cy="1389980"/>
          </a:xfrm>
          <a:prstGeom prst="rect">
            <a:avLst/>
          </a:prstGeom>
        </p:spPr>
      </p:pic>
      <p:sp>
        <p:nvSpPr>
          <p:cNvPr id="15" name="Plus Sign 14">
            <a:extLst>
              <a:ext uri="{FF2B5EF4-FFF2-40B4-BE49-F238E27FC236}">
                <a16:creationId xmlns:a16="http://schemas.microsoft.com/office/drawing/2014/main" id="{CE5ED352-965C-3F45-AD0C-DAA28850A095}"/>
              </a:ext>
            </a:extLst>
          </p:cNvPr>
          <p:cNvSpPr/>
          <p:nvPr/>
        </p:nvSpPr>
        <p:spPr>
          <a:xfrm>
            <a:off x="2164867" y="510348"/>
            <a:ext cx="203284" cy="203284"/>
          </a:xfrm>
          <a:prstGeom prst="mathPlus">
            <a:avLst/>
          </a:prstGeom>
          <a:solidFill>
            <a:srgbClr val="DE298C"/>
          </a:solidFill>
          <a:ln>
            <a:solidFill>
              <a:srgbClr val="DE298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683795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FBF612-6F17-5B4C-AF74-C9BF14D10323}"/>
              </a:ext>
            </a:extLst>
          </p:cNvPr>
          <p:cNvSpPr txBox="1"/>
          <p:nvPr/>
        </p:nvSpPr>
        <p:spPr>
          <a:xfrm>
            <a:off x="363160" y="1126670"/>
            <a:ext cx="7574342" cy="4247317"/>
          </a:xfrm>
          <a:prstGeom prst="rect">
            <a:avLst/>
          </a:prstGeom>
          <a:noFill/>
        </p:spPr>
        <p:txBody>
          <a:bodyPr wrap="square" rtlCol="0">
            <a:spAutoFit/>
          </a:bodyPr>
          <a:lstStyle/>
          <a:p>
            <a:pPr marL="285750" indent="-285750" algn="l">
              <a:buFont typeface="Arial" panose="020B0604020202020204" pitchFamily="34" charset="0"/>
              <a:buChar char="•"/>
            </a:pPr>
            <a:r>
              <a:rPr lang="en-US" sz="3000" dirty="0">
                <a:solidFill>
                  <a:srgbClr val="1FBAD0"/>
                </a:solidFill>
              </a:rPr>
              <a:t>Do any of your characters have noticeable scars?</a:t>
            </a:r>
          </a:p>
          <a:p>
            <a:pPr marL="285750" indent="-285750" algn="l">
              <a:buFont typeface="Arial" panose="020B0604020202020204" pitchFamily="34" charset="0"/>
              <a:buChar char="•"/>
            </a:pPr>
            <a:r>
              <a:rPr lang="en-US" sz="3000" dirty="0">
                <a:solidFill>
                  <a:srgbClr val="1FBAD0"/>
                </a:solidFill>
              </a:rPr>
              <a:t>Do they walk with a limp or favor one side over the other?</a:t>
            </a:r>
          </a:p>
          <a:p>
            <a:pPr marL="285750" indent="-285750" algn="l">
              <a:buFont typeface="Arial" panose="020B0604020202020204" pitchFamily="34" charset="0"/>
              <a:buChar char="•"/>
            </a:pPr>
            <a:r>
              <a:rPr lang="en-US" sz="3000" dirty="0">
                <a:solidFill>
                  <a:srgbClr val="1FBAD0"/>
                </a:solidFill>
              </a:rPr>
              <a:t>Does your character have any injuries or illnesses that are noticeable right away?</a:t>
            </a:r>
          </a:p>
          <a:p>
            <a:pPr marL="285750" indent="-285750" algn="l">
              <a:buFont typeface="Arial" panose="020B0604020202020204" pitchFamily="34" charset="0"/>
              <a:buChar char="•"/>
            </a:pPr>
            <a:r>
              <a:rPr lang="en-US" sz="3000" dirty="0">
                <a:solidFill>
                  <a:srgbClr val="1FBAD0"/>
                </a:solidFill>
              </a:rPr>
              <a:t>What is your character’s body type or build?</a:t>
            </a:r>
          </a:p>
          <a:p>
            <a:pPr marL="285750" indent="-285750" algn="l">
              <a:buFont typeface="Arial" panose="020B0604020202020204" pitchFamily="34" charset="0"/>
              <a:buChar char="•"/>
            </a:pPr>
            <a:r>
              <a:rPr lang="en-US" sz="3000" dirty="0">
                <a:solidFill>
                  <a:srgbClr val="1FBAD0"/>
                </a:solidFill>
              </a:rPr>
              <a:t>Does a character have facial hair, wrinkles, moles, etc.?</a:t>
            </a:r>
          </a:p>
        </p:txBody>
      </p:sp>
      <p:sp>
        <p:nvSpPr>
          <p:cNvPr id="7" name="Rectangle: Folded Corner 6">
            <a:extLst>
              <a:ext uri="{FF2B5EF4-FFF2-40B4-BE49-F238E27FC236}">
                <a16:creationId xmlns:a16="http://schemas.microsoft.com/office/drawing/2014/main" id="{8D867A48-1B0E-CA42-A544-7E17DFCA5093}"/>
              </a:ext>
            </a:extLst>
          </p:cNvPr>
          <p:cNvSpPr/>
          <p:nvPr/>
        </p:nvSpPr>
        <p:spPr>
          <a:xfrm>
            <a:off x="7937501" y="2328333"/>
            <a:ext cx="4254500" cy="4529668"/>
          </a:xfrm>
          <a:prstGeom prst="foldedCorner">
            <a:avLst/>
          </a:prstGeom>
          <a:solidFill>
            <a:srgbClr val="2DB4DB"/>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dirty="0"/>
              <a:t> The main character in Alison Goodman’s </a:t>
            </a:r>
            <a:r>
              <a:rPr lang="en-US" i="1" dirty="0"/>
              <a:t>Eon</a:t>
            </a:r>
            <a:r>
              <a:rPr lang="en-US" dirty="0"/>
              <a:t> is labelled as a cripple who limps due to a bad leg. When introduced, this has significant effects on the way the character deals with things, and is treated by others. </a:t>
            </a:r>
          </a:p>
          <a:p>
            <a:pPr algn="ctr"/>
            <a:endParaRPr lang="en-US" dirty="0"/>
          </a:p>
          <a:p>
            <a:pPr algn="ctr"/>
            <a:r>
              <a:rPr lang="en-US" dirty="0"/>
              <a:t>“I tensed and stepped back. Too fast. The sand shifted under my bad leg, wrenching it to the right…My hip! Had I done more harm to my hip?”</a:t>
            </a:r>
          </a:p>
          <a:p>
            <a:pPr algn="ctr"/>
            <a:endParaRPr lang="en-US" dirty="0"/>
          </a:p>
          <a:p>
            <a:pPr algn="ctr"/>
            <a:r>
              <a:rPr lang="en-US" dirty="0"/>
              <a:t>“‘Get up </a:t>
            </a:r>
            <a:r>
              <a:rPr lang="en-US" dirty="0" err="1"/>
              <a:t>Eon-</a:t>
            </a:r>
            <a:r>
              <a:rPr lang="en-US" i="1" dirty="0" err="1"/>
              <a:t>jah</a:t>
            </a:r>
            <a:r>
              <a:rPr lang="en-US" i="1" dirty="0"/>
              <a:t>.</a:t>
            </a:r>
            <a:r>
              <a:rPr lang="en-US" dirty="0"/>
              <a:t> You’re an insult to the </a:t>
            </a:r>
            <a:r>
              <a:rPr lang="en-US" dirty="0" err="1"/>
              <a:t>Dragoneye</a:t>
            </a:r>
            <a:r>
              <a:rPr lang="en-US" dirty="0"/>
              <a:t> profession.’”</a:t>
            </a:r>
          </a:p>
          <a:p>
            <a:pPr algn="ctr"/>
            <a:endParaRPr lang="en-US" dirty="0"/>
          </a:p>
          <a:p>
            <a:pPr algn="ctr"/>
            <a:r>
              <a:rPr lang="en-US" dirty="0"/>
              <a:t>Page 5</a:t>
            </a:r>
          </a:p>
        </p:txBody>
      </p:sp>
      <p:pic>
        <p:nvPicPr>
          <p:cNvPr id="5" name="Picture 7">
            <a:extLst>
              <a:ext uri="{FF2B5EF4-FFF2-40B4-BE49-F238E27FC236}">
                <a16:creationId xmlns:a16="http://schemas.microsoft.com/office/drawing/2014/main" id="{802278FD-5986-4C4A-88A8-EE36B7BDCF9C}"/>
              </a:ext>
            </a:extLst>
          </p:cNvPr>
          <p:cNvPicPr>
            <a:picLocks noChangeAspect="1"/>
          </p:cNvPicPr>
          <p:nvPr/>
        </p:nvPicPr>
        <p:blipFill rotWithShape="1">
          <a:blip r:embed="rId2">
            <a:extLst>
              <a:ext uri="{28A0092B-C50C-407E-A947-70E740481C1C}">
                <a14:useLocalDpi xmlns:a14="http://schemas.microsoft.com/office/drawing/2010/main" val="0"/>
              </a:ext>
            </a:extLst>
          </a:blip>
          <a:srcRect l="56944" t="49366" r="3640" b="35612"/>
          <a:stretch/>
        </p:blipFill>
        <p:spPr>
          <a:xfrm>
            <a:off x="0" y="70514"/>
            <a:ext cx="5715000" cy="1140648"/>
          </a:xfrm>
          <a:prstGeom prst="rect">
            <a:avLst/>
          </a:prstGeom>
        </p:spPr>
      </p:pic>
    </p:spTree>
    <p:extLst>
      <p:ext uri="{BB962C8B-B14F-4D97-AF65-F5344CB8AC3E}">
        <p14:creationId xmlns:p14="http://schemas.microsoft.com/office/powerpoint/2010/main" val="12700575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FBF612-6F17-5B4C-AF74-C9BF14D10323}"/>
              </a:ext>
            </a:extLst>
          </p:cNvPr>
          <p:cNvSpPr txBox="1"/>
          <p:nvPr/>
        </p:nvSpPr>
        <p:spPr>
          <a:xfrm>
            <a:off x="363160" y="1126670"/>
            <a:ext cx="7574342" cy="4708981"/>
          </a:xfrm>
          <a:prstGeom prst="rect">
            <a:avLst/>
          </a:prstGeom>
          <a:noFill/>
        </p:spPr>
        <p:txBody>
          <a:bodyPr wrap="square" rtlCol="0">
            <a:spAutoFit/>
          </a:bodyPr>
          <a:lstStyle/>
          <a:p>
            <a:pPr marL="285750" indent="-285750" algn="l">
              <a:buFont typeface="Arial" panose="020B0604020202020204" pitchFamily="34" charset="0"/>
              <a:buChar char="•"/>
            </a:pPr>
            <a:r>
              <a:rPr lang="en-US" sz="3000" dirty="0">
                <a:solidFill>
                  <a:srgbClr val="1FBAD0"/>
                </a:solidFill>
              </a:rPr>
              <a:t>Is your character soft spoken, or always really loud? </a:t>
            </a:r>
          </a:p>
          <a:p>
            <a:pPr marL="285750" indent="-285750" algn="l">
              <a:buFont typeface="Arial" panose="020B0604020202020204" pitchFamily="34" charset="0"/>
              <a:buChar char="•"/>
            </a:pPr>
            <a:r>
              <a:rPr lang="en-US" sz="3000" dirty="0">
                <a:solidFill>
                  <a:srgbClr val="1FBAD0"/>
                </a:solidFill>
              </a:rPr>
              <a:t>Do they speak in long or short sentences?</a:t>
            </a:r>
          </a:p>
          <a:p>
            <a:pPr marL="285750" indent="-285750" algn="l">
              <a:buFont typeface="Arial" panose="020B0604020202020204" pitchFamily="34" charset="0"/>
              <a:buChar char="•"/>
            </a:pPr>
            <a:r>
              <a:rPr lang="en-US" sz="3000" dirty="0">
                <a:solidFill>
                  <a:srgbClr val="1FBAD0"/>
                </a:solidFill>
              </a:rPr>
              <a:t>What type of vocabulary do they use? </a:t>
            </a:r>
          </a:p>
          <a:p>
            <a:pPr marL="285750" indent="-285750" algn="l">
              <a:buFont typeface="Arial" panose="020B0604020202020204" pitchFamily="34" charset="0"/>
              <a:buChar char="•"/>
            </a:pPr>
            <a:r>
              <a:rPr lang="en-US" sz="3000" dirty="0">
                <a:solidFill>
                  <a:srgbClr val="1FBAD0"/>
                </a:solidFill>
              </a:rPr>
              <a:t>Do your characters use slang? Or favor cliches? Or constantly use metaphors?</a:t>
            </a:r>
          </a:p>
          <a:p>
            <a:pPr marL="285750" indent="-285750" algn="l">
              <a:buFont typeface="Arial" panose="020B0604020202020204" pitchFamily="34" charset="0"/>
              <a:buChar char="•"/>
            </a:pPr>
            <a:r>
              <a:rPr lang="en-US" sz="3000" dirty="0">
                <a:solidFill>
                  <a:srgbClr val="1FBAD0"/>
                </a:solidFill>
              </a:rPr>
              <a:t>Does your character have an accent that is noticeable in their dialogue lines?</a:t>
            </a:r>
          </a:p>
          <a:p>
            <a:pPr marL="285750" indent="-285750" algn="l">
              <a:buFont typeface="Arial" panose="020B0604020202020204" pitchFamily="34" charset="0"/>
              <a:buChar char="•"/>
            </a:pPr>
            <a:r>
              <a:rPr lang="en-US" sz="3000" dirty="0">
                <a:solidFill>
                  <a:srgbClr val="1FBAD0"/>
                </a:solidFill>
              </a:rPr>
              <a:t>Does your character slur? Why?</a:t>
            </a:r>
          </a:p>
          <a:p>
            <a:pPr marL="285750" indent="-285750" algn="l">
              <a:buFont typeface="Arial" panose="020B0604020202020204" pitchFamily="34" charset="0"/>
              <a:buChar char="•"/>
            </a:pPr>
            <a:endParaRPr lang="en-US" sz="3000" dirty="0">
              <a:solidFill>
                <a:srgbClr val="1FBAD0"/>
              </a:solidFill>
            </a:endParaRPr>
          </a:p>
        </p:txBody>
      </p:sp>
      <p:sp>
        <p:nvSpPr>
          <p:cNvPr id="7" name="Rectangle: Folded Corner 6">
            <a:extLst>
              <a:ext uri="{FF2B5EF4-FFF2-40B4-BE49-F238E27FC236}">
                <a16:creationId xmlns:a16="http://schemas.microsoft.com/office/drawing/2014/main" id="{8D867A48-1B0E-CA42-A544-7E17DFCA5093}"/>
              </a:ext>
            </a:extLst>
          </p:cNvPr>
          <p:cNvSpPr/>
          <p:nvPr/>
        </p:nvSpPr>
        <p:spPr>
          <a:xfrm>
            <a:off x="7937501" y="2328333"/>
            <a:ext cx="4254500" cy="4529668"/>
          </a:xfrm>
          <a:prstGeom prst="foldedCorner">
            <a:avLst/>
          </a:prstGeom>
          <a:solidFill>
            <a:srgbClr val="2DB4DB"/>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dirty="0"/>
              <a:t>One of the easiest examples for me to find of varied speech patterns is definitely Hagrid from JK Rowling’s </a:t>
            </a:r>
            <a:r>
              <a:rPr lang="en-US" i="1" dirty="0"/>
              <a:t>Harry Potter and the Sorcerer’s Stone.</a:t>
            </a:r>
            <a:r>
              <a:rPr lang="en-US" dirty="0"/>
              <a:t> Here’s an example of an exchange between Harry and Hagrid, and you don’t even need the dialogue tags to tell who is who:</a:t>
            </a:r>
          </a:p>
          <a:p>
            <a:pPr algn="ctr"/>
            <a:r>
              <a:rPr lang="en-US" dirty="0"/>
              <a:t>“Ministry o’ Magic </a:t>
            </a:r>
            <a:r>
              <a:rPr lang="en-US" dirty="0" err="1"/>
              <a:t>messin</a:t>
            </a:r>
            <a:r>
              <a:rPr lang="en-US" dirty="0"/>
              <a:t>’ things up as usual.”</a:t>
            </a:r>
          </a:p>
          <a:p>
            <a:pPr algn="ctr"/>
            <a:r>
              <a:rPr lang="en-US" dirty="0"/>
              <a:t>“There’s a Ministry of Magic?”</a:t>
            </a:r>
          </a:p>
          <a:p>
            <a:pPr algn="ctr"/>
            <a:r>
              <a:rPr lang="en-US" dirty="0"/>
              <a:t>“‘Course…They wanted Dumbledore for Minister, o’ course, but he’d never leave Hogwarts.”</a:t>
            </a:r>
          </a:p>
          <a:p>
            <a:pPr algn="ctr"/>
            <a:endParaRPr lang="en-US" dirty="0"/>
          </a:p>
          <a:p>
            <a:pPr algn="ctr"/>
            <a:r>
              <a:rPr lang="en-US" dirty="0"/>
              <a:t>Page 65</a:t>
            </a:r>
          </a:p>
        </p:txBody>
      </p:sp>
      <p:pic>
        <p:nvPicPr>
          <p:cNvPr id="5" name="Picture 7">
            <a:extLst>
              <a:ext uri="{FF2B5EF4-FFF2-40B4-BE49-F238E27FC236}">
                <a16:creationId xmlns:a16="http://schemas.microsoft.com/office/drawing/2014/main" id="{7D45C2DF-079C-7D4E-806F-1655BD59618B}"/>
              </a:ext>
            </a:extLst>
          </p:cNvPr>
          <p:cNvPicPr>
            <a:picLocks noChangeAspect="1"/>
          </p:cNvPicPr>
          <p:nvPr/>
        </p:nvPicPr>
        <p:blipFill rotWithShape="1">
          <a:blip r:embed="rId2">
            <a:extLst>
              <a:ext uri="{28A0092B-C50C-407E-A947-70E740481C1C}">
                <a14:useLocalDpi xmlns:a14="http://schemas.microsoft.com/office/drawing/2010/main" val="0"/>
              </a:ext>
            </a:extLst>
          </a:blip>
          <a:srcRect l="64819" t="65183" r="5466" b="17460"/>
          <a:stretch/>
        </p:blipFill>
        <p:spPr>
          <a:xfrm>
            <a:off x="-150890" y="0"/>
            <a:ext cx="4747079" cy="1452047"/>
          </a:xfrm>
          <a:prstGeom prst="rect">
            <a:avLst/>
          </a:prstGeom>
        </p:spPr>
      </p:pic>
    </p:spTree>
    <p:extLst>
      <p:ext uri="{BB962C8B-B14F-4D97-AF65-F5344CB8AC3E}">
        <p14:creationId xmlns:p14="http://schemas.microsoft.com/office/powerpoint/2010/main" val="28360823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FBF612-6F17-5B4C-AF74-C9BF14D10323}"/>
              </a:ext>
            </a:extLst>
          </p:cNvPr>
          <p:cNvSpPr txBox="1"/>
          <p:nvPr/>
        </p:nvSpPr>
        <p:spPr>
          <a:xfrm>
            <a:off x="0" y="1126670"/>
            <a:ext cx="7937502" cy="5632311"/>
          </a:xfrm>
          <a:prstGeom prst="rect">
            <a:avLst/>
          </a:prstGeom>
          <a:noFill/>
        </p:spPr>
        <p:txBody>
          <a:bodyPr wrap="square" rtlCol="0">
            <a:spAutoFit/>
          </a:bodyPr>
          <a:lstStyle/>
          <a:p>
            <a:pPr marL="285750" indent="-285750" algn="l">
              <a:buFont typeface="Arial" panose="020B0604020202020204" pitchFamily="34" charset="0"/>
              <a:buChar char="•"/>
            </a:pPr>
            <a:r>
              <a:rPr lang="en-US" sz="3000" dirty="0">
                <a:solidFill>
                  <a:srgbClr val="1FBAD0"/>
                </a:solidFill>
              </a:rPr>
              <a:t>Does your character pace? Or drum his/her fingers when impatient?</a:t>
            </a:r>
          </a:p>
          <a:p>
            <a:pPr marL="285750" indent="-285750" algn="l">
              <a:buFont typeface="Arial" panose="020B0604020202020204" pitchFamily="34" charset="0"/>
              <a:buChar char="•"/>
            </a:pPr>
            <a:r>
              <a:rPr lang="en-US" sz="3000" dirty="0">
                <a:solidFill>
                  <a:srgbClr val="1FBAD0"/>
                </a:solidFill>
              </a:rPr>
              <a:t>Does your character always keep a particular item with him/her? How does that show up in his/her scenes?</a:t>
            </a:r>
          </a:p>
          <a:p>
            <a:pPr marL="285750" indent="-285750" algn="l">
              <a:buFont typeface="Arial" panose="020B0604020202020204" pitchFamily="34" charset="0"/>
              <a:buChar char="•"/>
            </a:pPr>
            <a:r>
              <a:rPr lang="en-US" sz="3000" dirty="0">
                <a:solidFill>
                  <a:srgbClr val="1FBAD0"/>
                </a:solidFill>
              </a:rPr>
              <a:t>Does your character have the impulse to touch everything?</a:t>
            </a:r>
          </a:p>
          <a:p>
            <a:pPr marL="285750" indent="-285750" algn="l">
              <a:buFont typeface="Arial" panose="020B0604020202020204" pitchFamily="34" charset="0"/>
              <a:buChar char="•"/>
            </a:pPr>
            <a:r>
              <a:rPr lang="en-US" sz="3000" dirty="0">
                <a:solidFill>
                  <a:srgbClr val="1FBAD0"/>
                </a:solidFill>
              </a:rPr>
              <a:t>Does your character interrupt constantly?</a:t>
            </a:r>
          </a:p>
          <a:p>
            <a:pPr marL="285750" indent="-285750" algn="l">
              <a:buFont typeface="Arial" panose="020B0604020202020204" pitchFamily="34" charset="0"/>
              <a:buChar char="•"/>
            </a:pPr>
            <a:r>
              <a:rPr lang="en-US" sz="3000" dirty="0">
                <a:solidFill>
                  <a:srgbClr val="1FBAD0"/>
                </a:solidFill>
              </a:rPr>
              <a:t>What does your character notice first when they walk in the room or meet someone new?</a:t>
            </a:r>
          </a:p>
          <a:p>
            <a:pPr marL="285750" indent="-285750" algn="l">
              <a:buFont typeface="Arial" panose="020B0604020202020204" pitchFamily="34" charset="0"/>
              <a:buChar char="•"/>
            </a:pPr>
            <a:r>
              <a:rPr lang="en-US" sz="3000" dirty="0">
                <a:solidFill>
                  <a:srgbClr val="1FBAD0"/>
                </a:solidFill>
              </a:rPr>
              <a:t>How does your character address other characters?</a:t>
            </a:r>
          </a:p>
        </p:txBody>
      </p:sp>
      <p:sp>
        <p:nvSpPr>
          <p:cNvPr id="7" name="Rectangle: Folded Corner 6">
            <a:extLst>
              <a:ext uri="{FF2B5EF4-FFF2-40B4-BE49-F238E27FC236}">
                <a16:creationId xmlns:a16="http://schemas.microsoft.com/office/drawing/2014/main" id="{8D867A48-1B0E-CA42-A544-7E17DFCA5093}"/>
              </a:ext>
            </a:extLst>
          </p:cNvPr>
          <p:cNvSpPr/>
          <p:nvPr/>
        </p:nvSpPr>
        <p:spPr>
          <a:xfrm>
            <a:off x="7937501" y="2328333"/>
            <a:ext cx="4254500" cy="4529668"/>
          </a:xfrm>
          <a:prstGeom prst="foldedCorner">
            <a:avLst/>
          </a:prstGeom>
          <a:solidFill>
            <a:srgbClr val="2DB4DB"/>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dirty="0"/>
              <a:t>Even when I had to put down </a:t>
            </a:r>
            <a:r>
              <a:rPr lang="en-US" dirty="0" err="1"/>
              <a:t>Ruta</a:t>
            </a:r>
            <a:r>
              <a:rPr lang="en-US" dirty="0"/>
              <a:t> </a:t>
            </a:r>
            <a:r>
              <a:rPr lang="en-US" dirty="0" err="1"/>
              <a:t>Sepetys’s</a:t>
            </a:r>
            <a:r>
              <a:rPr lang="en-US" dirty="0"/>
              <a:t> </a:t>
            </a:r>
            <a:r>
              <a:rPr lang="en-US" i="1" dirty="0"/>
              <a:t>Salt to the Sea</a:t>
            </a:r>
            <a:r>
              <a:rPr lang="en-US" dirty="0"/>
              <a:t>, it was easy to tell which of the four character POVs I had left off on. Joana would called Florian “The Prussian” and as a nurse, she was concerned with health related things. Florian’s POV chapters, however, usually referred to other characters without using their names. Instead he’d say pink cap or old man when talking about them. He was also quick to analyze the behaviors and motives of others, since he was always worried someone would find out his secret. He also always kept a close eye on his belongings which stood out to</a:t>
            </a:r>
          </a:p>
          <a:p>
            <a:pPr algn="ctr"/>
            <a:r>
              <a:rPr lang="en-US" dirty="0"/>
              <a:t> other characters.</a:t>
            </a:r>
            <a:endParaRPr lang="en-US" i="1" dirty="0"/>
          </a:p>
        </p:txBody>
      </p:sp>
      <p:pic>
        <p:nvPicPr>
          <p:cNvPr id="5" name="Picture 7">
            <a:extLst>
              <a:ext uri="{FF2B5EF4-FFF2-40B4-BE49-F238E27FC236}">
                <a16:creationId xmlns:a16="http://schemas.microsoft.com/office/drawing/2014/main" id="{11D543CA-5551-0C4B-B713-A298801F417D}"/>
              </a:ext>
            </a:extLst>
          </p:cNvPr>
          <p:cNvPicPr>
            <a:picLocks noChangeAspect="1"/>
          </p:cNvPicPr>
          <p:nvPr/>
        </p:nvPicPr>
        <p:blipFill rotWithShape="1">
          <a:blip r:embed="rId2">
            <a:extLst>
              <a:ext uri="{28A0092B-C50C-407E-A947-70E740481C1C}">
                <a14:useLocalDpi xmlns:a14="http://schemas.microsoft.com/office/drawing/2010/main" val="0"/>
              </a:ext>
            </a:extLst>
          </a:blip>
          <a:srcRect l="14600" t="53470" r="61975" b="26579"/>
          <a:stretch/>
        </p:blipFill>
        <p:spPr>
          <a:xfrm>
            <a:off x="1" y="-287263"/>
            <a:ext cx="3689048" cy="1645341"/>
          </a:xfrm>
          <a:prstGeom prst="rect">
            <a:avLst/>
          </a:prstGeom>
        </p:spPr>
      </p:pic>
    </p:spTree>
    <p:extLst>
      <p:ext uri="{BB962C8B-B14F-4D97-AF65-F5344CB8AC3E}">
        <p14:creationId xmlns:p14="http://schemas.microsoft.com/office/powerpoint/2010/main" val="24634034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FBF612-6F17-5B4C-AF74-C9BF14D10323}"/>
              </a:ext>
            </a:extLst>
          </p:cNvPr>
          <p:cNvSpPr txBox="1"/>
          <p:nvPr/>
        </p:nvSpPr>
        <p:spPr>
          <a:xfrm>
            <a:off x="363159" y="1126670"/>
            <a:ext cx="7610629" cy="6093976"/>
          </a:xfrm>
          <a:prstGeom prst="rect">
            <a:avLst/>
          </a:prstGeom>
          <a:noFill/>
        </p:spPr>
        <p:txBody>
          <a:bodyPr wrap="square" rtlCol="0">
            <a:spAutoFit/>
          </a:bodyPr>
          <a:lstStyle/>
          <a:p>
            <a:pPr marL="285750" indent="-285750" algn="l">
              <a:buFont typeface="Arial" panose="020B0604020202020204" pitchFamily="34" charset="0"/>
              <a:buChar char="•"/>
            </a:pPr>
            <a:r>
              <a:rPr lang="en-US" sz="3000" dirty="0">
                <a:solidFill>
                  <a:srgbClr val="1FBAD0"/>
                </a:solidFill>
              </a:rPr>
              <a:t>What Myers-Briggs personality type are your characters?</a:t>
            </a:r>
          </a:p>
          <a:p>
            <a:pPr marL="285750" indent="-285750" algn="l">
              <a:buFont typeface="Arial" panose="020B0604020202020204" pitchFamily="34" charset="0"/>
              <a:buChar char="•"/>
            </a:pPr>
            <a:r>
              <a:rPr lang="en-US" sz="3000" dirty="0">
                <a:solidFill>
                  <a:srgbClr val="1FBAD0"/>
                </a:solidFill>
              </a:rPr>
              <a:t>Do they follow their horoscopes?</a:t>
            </a:r>
          </a:p>
          <a:p>
            <a:pPr marL="285750" indent="-285750" algn="l">
              <a:buFont typeface="Arial" panose="020B0604020202020204" pitchFamily="34" charset="0"/>
              <a:buChar char="•"/>
            </a:pPr>
            <a:r>
              <a:rPr lang="en-US" sz="3000" dirty="0">
                <a:solidFill>
                  <a:srgbClr val="1FBAD0"/>
                </a:solidFill>
              </a:rPr>
              <a:t>Are characters religious? Spiritual? </a:t>
            </a:r>
          </a:p>
          <a:p>
            <a:pPr marL="285750" indent="-285750" algn="l">
              <a:buFont typeface="Arial" panose="020B0604020202020204" pitchFamily="34" charset="0"/>
              <a:buChar char="•"/>
            </a:pPr>
            <a:r>
              <a:rPr lang="en-US" sz="3000" dirty="0">
                <a:solidFill>
                  <a:srgbClr val="1FBAD0"/>
                </a:solidFill>
              </a:rPr>
              <a:t>Does your character follow the rules or constantly break them?</a:t>
            </a:r>
          </a:p>
          <a:p>
            <a:pPr marL="285750" indent="-285750" algn="l">
              <a:buFont typeface="Arial" panose="020B0604020202020204" pitchFamily="34" charset="0"/>
              <a:buChar char="•"/>
            </a:pPr>
            <a:r>
              <a:rPr lang="en-US" sz="3000" dirty="0">
                <a:solidFill>
                  <a:srgbClr val="1FBAD0"/>
                </a:solidFill>
              </a:rPr>
              <a:t>What sets your character off? What makes them cry? What do they do to relax?</a:t>
            </a:r>
          </a:p>
          <a:p>
            <a:pPr marL="285750" indent="-285750" algn="l">
              <a:buFont typeface="Arial" panose="020B0604020202020204" pitchFamily="34" charset="0"/>
              <a:buChar char="•"/>
            </a:pPr>
            <a:r>
              <a:rPr lang="en-US" sz="3000" dirty="0">
                <a:solidFill>
                  <a:srgbClr val="1FBAD0"/>
                </a:solidFill>
              </a:rPr>
              <a:t>Is your character active or responsive?</a:t>
            </a:r>
          </a:p>
          <a:p>
            <a:pPr marL="285750" indent="-285750" algn="l">
              <a:buFont typeface="Arial" panose="020B0604020202020204" pitchFamily="34" charset="0"/>
              <a:buChar char="•"/>
            </a:pPr>
            <a:r>
              <a:rPr lang="en-US" sz="3000" dirty="0">
                <a:solidFill>
                  <a:srgbClr val="1FBAD0"/>
                </a:solidFill>
              </a:rPr>
              <a:t>Does your character make friends easily or struggle to socialize?</a:t>
            </a:r>
          </a:p>
          <a:p>
            <a:pPr marL="285750" indent="-285750" algn="l">
              <a:buFont typeface="Arial" panose="020B0604020202020204" pitchFamily="34" charset="0"/>
              <a:buChar char="•"/>
            </a:pPr>
            <a:r>
              <a:rPr lang="en-US" sz="3000" dirty="0">
                <a:solidFill>
                  <a:srgbClr val="1FBAD0"/>
                </a:solidFill>
              </a:rPr>
              <a:t>What does your character value?</a:t>
            </a:r>
          </a:p>
          <a:p>
            <a:pPr marL="285750" indent="-285750" algn="l">
              <a:buFont typeface="Arial" panose="020B0604020202020204" pitchFamily="34" charset="0"/>
              <a:buChar char="•"/>
            </a:pPr>
            <a:endParaRPr lang="en-US" sz="3000" dirty="0">
              <a:solidFill>
                <a:srgbClr val="1FBAD0"/>
              </a:solidFill>
            </a:endParaRPr>
          </a:p>
        </p:txBody>
      </p:sp>
      <p:sp>
        <p:nvSpPr>
          <p:cNvPr id="7" name="Rectangle: Folded Corner 6">
            <a:extLst>
              <a:ext uri="{FF2B5EF4-FFF2-40B4-BE49-F238E27FC236}">
                <a16:creationId xmlns:a16="http://schemas.microsoft.com/office/drawing/2014/main" id="{8D867A48-1B0E-CA42-A544-7E17DFCA5093}"/>
              </a:ext>
            </a:extLst>
          </p:cNvPr>
          <p:cNvSpPr/>
          <p:nvPr/>
        </p:nvSpPr>
        <p:spPr>
          <a:xfrm>
            <a:off x="7937501" y="2328333"/>
            <a:ext cx="4254500" cy="4529668"/>
          </a:xfrm>
          <a:prstGeom prst="foldedCorner">
            <a:avLst/>
          </a:prstGeom>
          <a:solidFill>
            <a:srgbClr val="2DB4DB"/>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dirty="0" err="1"/>
              <a:t>Ryber</a:t>
            </a:r>
            <a:r>
              <a:rPr lang="en-US" dirty="0"/>
              <a:t> </a:t>
            </a:r>
            <a:r>
              <a:rPr lang="en-US" dirty="0" err="1"/>
              <a:t>Fortiza</a:t>
            </a:r>
            <a:r>
              <a:rPr lang="en-US" dirty="0"/>
              <a:t> in Susan Dennard’s </a:t>
            </a:r>
            <a:r>
              <a:rPr lang="en-US" i="1" dirty="0" err="1"/>
              <a:t>Sightwitch</a:t>
            </a:r>
            <a:r>
              <a:rPr lang="en-US" dirty="0"/>
              <a:t> is a stickler for rules. She lives her life by the rules of the convent that she is a part of in the hopes that it will result in her receiving the Sight. This affects not only her daily life, but the way her relationships are formed as well. </a:t>
            </a:r>
          </a:p>
          <a:p>
            <a:pPr algn="ctr"/>
            <a:endParaRPr lang="en-US" dirty="0"/>
          </a:p>
          <a:p>
            <a:pPr algn="ctr"/>
            <a:r>
              <a:rPr lang="en-US" dirty="0"/>
              <a:t>“‘Your bed is not made right,’ </a:t>
            </a:r>
            <a:r>
              <a:rPr lang="en-US" dirty="0" err="1"/>
              <a:t>Ryber</a:t>
            </a:r>
            <a:r>
              <a:rPr lang="en-US" dirty="0"/>
              <a:t> pointed out earlier… ‘The lanterns are snuffed out at the twenty-first chimes, and lighting a candle after that would be breaking Rule 33.’”</a:t>
            </a:r>
          </a:p>
          <a:p>
            <a:pPr algn="ctr"/>
            <a:endParaRPr lang="en-US" dirty="0"/>
          </a:p>
          <a:p>
            <a:pPr algn="ctr"/>
            <a:r>
              <a:rPr lang="en-US" dirty="0"/>
              <a:t>Page 30</a:t>
            </a:r>
          </a:p>
        </p:txBody>
      </p:sp>
      <p:pic>
        <p:nvPicPr>
          <p:cNvPr id="5" name="Picture 7">
            <a:extLst>
              <a:ext uri="{FF2B5EF4-FFF2-40B4-BE49-F238E27FC236}">
                <a16:creationId xmlns:a16="http://schemas.microsoft.com/office/drawing/2014/main" id="{40C5BBCE-7895-874A-BAA1-A81D3D5EEE95}"/>
              </a:ext>
            </a:extLst>
          </p:cNvPr>
          <p:cNvPicPr>
            <a:picLocks noChangeAspect="1"/>
          </p:cNvPicPr>
          <p:nvPr/>
        </p:nvPicPr>
        <p:blipFill rotWithShape="1">
          <a:blip r:embed="rId2">
            <a:extLst>
              <a:ext uri="{28A0092B-C50C-407E-A947-70E740481C1C}">
                <a14:useLocalDpi xmlns:a14="http://schemas.microsoft.com/office/drawing/2010/main" val="0"/>
              </a:ext>
            </a:extLst>
          </a:blip>
          <a:srcRect l="13080" t="37954" r="63672" b="47026"/>
          <a:stretch/>
        </p:blipFill>
        <p:spPr>
          <a:xfrm>
            <a:off x="363159" y="0"/>
            <a:ext cx="3855055" cy="1304342"/>
          </a:xfrm>
          <a:prstGeom prst="rect">
            <a:avLst/>
          </a:prstGeom>
        </p:spPr>
      </p:pic>
    </p:spTree>
    <p:extLst>
      <p:ext uri="{BB962C8B-B14F-4D97-AF65-F5344CB8AC3E}">
        <p14:creationId xmlns:p14="http://schemas.microsoft.com/office/powerpoint/2010/main" val="36278126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FBF612-6F17-5B4C-AF74-C9BF14D10323}"/>
              </a:ext>
            </a:extLst>
          </p:cNvPr>
          <p:cNvSpPr txBox="1"/>
          <p:nvPr/>
        </p:nvSpPr>
        <p:spPr>
          <a:xfrm>
            <a:off x="363160" y="1126670"/>
            <a:ext cx="7574342" cy="5632311"/>
          </a:xfrm>
          <a:prstGeom prst="rect">
            <a:avLst/>
          </a:prstGeom>
          <a:noFill/>
        </p:spPr>
        <p:txBody>
          <a:bodyPr wrap="square" rtlCol="0">
            <a:spAutoFit/>
          </a:bodyPr>
          <a:lstStyle/>
          <a:p>
            <a:pPr marL="285750" indent="-285750" algn="l">
              <a:buFont typeface="Arial" panose="020B0604020202020204" pitchFamily="34" charset="0"/>
              <a:buChar char="•"/>
            </a:pPr>
            <a:r>
              <a:rPr lang="en-US" sz="3000" dirty="0">
                <a:solidFill>
                  <a:srgbClr val="1FBAD0"/>
                </a:solidFill>
              </a:rPr>
              <a:t>What is your character’s sexual orientation?</a:t>
            </a:r>
          </a:p>
          <a:p>
            <a:pPr marL="285750" indent="-285750" algn="l">
              <a:buFont typeface="Arial" panose="020B0604020202020204" pitchFamily="34" charset="0"/>
              <a:buChar char="•"/>
            </a:pPr>
            <a:r>
              <a:rPr lang="en-US" sz="3000" dirty="0">
                <a:solidFill>
                  <a:srgbClr val="1FBAD0"/>
                </a:solidFill>
              </a:rPr>
              <a:t>What is each character’s race/ethnicity? How has that shaped his/her experience?</a:t>
            </a:r>
          </a:p>
          <a:p>
            <a:pPr marL="285750" indent="-285750" algn="l">
              <a:buFont typeface="Arial" panose="020B0604020202020204" pitchFamily="34" charset="0"/>
              <a:buChar char="•"/>
            </a:pPr>
            <a:r>
              <a:rPr lang="en-US" sz="3000" dirty="0">
                <a:solidFill>
                  <a:srgbClr val="1FBAD0"/>
                </a:solidFill>
              </a:rPr>
              <a:t>What hobbies does your character have? Pet peeves?</a:t>
            </a:r>
          </a:p>
          <a:p>
            <a:pPr marL="285750" indent="-285750" algn="l">
              <a:buFont typeface="Arial" panose="020B0604020202020204" pitchFamily="34" charset="0"/>
              <a:buChar char="•"/>
            </a:pPr>
            <a:r>
              <a:rPr lang="en-US" sz="3000" dirty="0">
                <a:solidFill>
                  <a:srgbClr val="1FBAD0"/>
                </a:solidFill>
              </a:rPr>
              <a:t>What social class does each character come from?</a:t>
            </a:r>
          </a:p>
          <a:p>
            <a:pPr marL="285750" indent="-285750" algn="l">
              <a:buFont typeface="Arial" panose="020B0604020202020204" pitchFamily="34" charset="0"/>
              <a:buChar char="•"/>
            </a:pPr>
            <a:r>
              <a:rPr lang="en-US" sz="3000" dirty="0">
                <a:solidFill>
                  <a:srgbClr val="1FBAD0"/>
                </a:solidFill>
              </a:rPr>
              <a:t>What was his/her home life like as a child? What is it like now?</a:t>
            </a:r>
          </a:p>
          <a:p>
            <a:pPr marL="285750" indent="-285750" algn="l">
              <a:buFont typeface="Arial" panose="020B0604020202020204" pitchFamily="34" charset="0"/>
              <a:buChar char="•"/>
            </a:pPr>
            <a:r>
              <a:rPr lang="en-US" sz="3000" dirty="0">
                <a:solidFill>
                  <a:srgbClr val="1FBAD0"/>
                </a:solidFill>
              </a:rPr>
              <a:t>What is your character interested in? How does that show in his/her scenes?</a:t>
            </a:r>
          </a:p>
          <a:p>
            <a:pPr marL="285750" indent="-285750" algn="l">
              <a:buFont typeface="Arial" panose="020B0604020202020204" pitchFamily="34" charset="0"/>
              <a:buChar char="•"/>
            </a:pPr>
            <a:endParaRPr lang="en-US" sz="3000" dirty="0">
              <a:solidFill>
                <a:srgbClr val="1FBAD0"/>
              </a:solidFill>
            </a:endParaRPr>
          </a:p>
        </p:txBody>
      </p:sp>
      <p:sp>
        <p:nvSpPr>
          <p:cNvPr id="7" name="Rectangle: Folded Corner 6">
            <a:extLst>
              <a:ext uri="{FF2B5EF4-FFF2-40B4-BE49-F238E27FC236}">
                <a16:creationId xmlns:a16="http://schemas.microsoft.com/office/drawing/2014/main" id="{8D867A48-1B0E-CA42-A544-7E17DFCA5093}"/>
              </a:ext>
            </a:extLst>
          </p:cNvPr>
          <p:cNvSpPr/>
          <p:nvPr/>
        </p:nvSpPr>
        <p:spPr>
          <a:xfrm>
            <a:off x="7937501" y="2328333"/>
            <a:ext cx="4254500" cy="4529668"/>
          </a:xfrm>
          <a:prstGeom prst="foldedCorner">
            <a:avLst/>
          </a:prstGeom>
          <a:solidFill>
            <a:srgbClr val="2DB4DB"/>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dirty="0"/>
              <a:t>Throughout the </a:t>
            </a:r>
            <a:r>
              <a:rPr lang="en-US" i="1" dirty="0"/>
              <a:t>Throne of Glass</a:t>
            </a:r>
            <a:r>
              <a:rPr lang="en-US" dirty="0"/>
              <a:t> series by Sarah J. Maas, it is clear that the main character has an eye for nice things, expensive things. In </a:t>
            </a:r>
            <a:r>
              <a:rPr lang="en-US" i="1" dirty="0"/>
              <a:t>Queen of Shadows</a:t>
            </a:r>
            <a:r>
              <a:rPr lang="en-US" dirty="0"/>
              <a:t> a bridge is gapped when </a:t>
            </a:r>
            <a:r>
              <a:rPr lang="en-US" dirty="0" err="1"/>
              <a:t>Aedion</a:t>
            </a:r>
            <a:r>
              <a:rPr lang="en-US" dirty="0"/>
              <a:t> takes in the “small, wood-paneled room decorated with care and a penchant for the luxurious.” He knows, and readers get a glimpse at the way that </a:t>
            </a:r>
            <a:r>
              <a:rPr lang="en-US" dirty="0" err="1"/>
              <a:t>Celeana</a:t>
            </a:r>
            <a:r>
              <a:rPr lang="en-US" dirty="0"/>
              <a:t> </a:t>
            </a:r>
            <a:r>
              <a:rPr lang="en-US" dirty="0" err="1"/>
              <a:t>Sardothien’s</a:t>
            </a:r>
            <a:r>
              <a:rPr lang="en-US" dirty="0"/>
              <a:t> desire to buy things in the first book play into an overarching trait of her need for luxury and fine things. These help set her apart, but also lay clues once the big reveal about her identity happens as to why she has such fine tastes. </a:t>
            </a:r>
          </a:p>
        </p:txBody>
      </p:sp>
      <p:pic>
        <p:nvPicPr>
          <p:cNvPr id="5" name="Picture 7">
            <a:extLst>
              <a:ext uri="{FF2B5EF4-FFF2-40B4-BE49-F238E27FC236}">
                <a16:creationId xmlns:a16="http://schemas.microsoft.com/office/drawing/2014/main" id="{71508428-53E4-8742-9A99-1EDAE9C4E89D}"/>
              </a:ext>
            </a:extLst>
          </p:cNvPr>
          <p:cNvPicPr>
            <a:picLocks noChangeAspect="1"/>
          </p:cNvPicPr>
          <p:nvPr/>
        </p:nvPicPr>
        <p:blipFill rotWithShape="1">
          <a:blip r:embed="rId2">
            <a:extLst>
              <a:ext uri="{28A0092B-C50C-407E-A947-70E740481C1C}">
                <a14:useLocalDpi xmlns:a14="http://schemas.microsoft.com/office/drawing/2010/main" val="0"/>
              </a:ext>
            </a:extLst>
          </a:blip>
          <a:srcRect l="17390" t="17920" r="65462" b="68760"/>
          <a:stretch/>
        </p:blipFill>
        <p:spPr>
          <a:xfrm>
            <a:off x="211668" y="0"/>
            <a:ext cx="2827262" cy="1150069"/>
          </a:xfrm>
          <a:prstGeom prst="rect">
            <a:avLst/>
          </a:prstGeom>
        </p:spPr>
      </p:pic>
    </p:spTree>
    <p:extLst>
      <p:ext uri="{BB962C8B-B14F-4D97-AF65-F5344CB8AC3E}">
        <p14:creationId xmlns:p14="http://schemas.microsoft.com/office/powerpoint/2010/main" val="11955124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9">
            <a:extLst>
              <a:ext uri="{FF2B5EF4-FFF2-40B4-BE49-F238E27FC236}">
                <a16:creationId xmlns:a16="http://schemas.microsoft.com/office/drawing/2014/main" id="{80CECDB6-D40B-174D-89B0-BE66B6602CCE}"/>
              </a:ext>
            </a:extLst>
          </p:cNvPr>
          <p:cNvPicPr>
            <a:picLocks noChangeAspect="1"/>
          </p:cNvPicPr>
          <p:nvPr/>
        </p:nvPicPr>
        <p:blipFill rotWithShape="1">
          <a:blip r:embed="rId2">
            <a:extLst>
              <a:ext uri="{28A0092B-C50C-407E-A947-70E740481C1C}">
                <a14:useLocalDpi xmlns:a14="http://schemas.microsoft.com/office/drawing/2010/main" val="0"/>
              </a:ext>
            </a:extLst>
          </a:blip>
          <a:srcRect l="58712" b="82080"/>
          <a:stretch/>
        </p:blipFill>
        <p:spPr>
          <a:xfrm>
            <a:off x="-133404" y="-1"/>
            <a:ext cx="5561142" cy="1264081"/>
          </a:xfrm>
          <a:prstGeom prst="rect">
            <a:avLst/>
          </a:prstGeom>
        </p:spPr>
      </p:pic>
      <p:sp>
        <p:nvSpPr>
          <p:cNvPr id="3" name="TextBox 2">
            <a:extLst>
              <a:ext uri="{FF2B5EF4-FFF2-40B4-BE49-F238E27FC236}">
                <a16:creationId xmlns:a16="http://schemas.microsoft.com/office/drawing/2014/main" id="{557CA449-EABA-1447-8E22-9E5732FF9F88}"/>
              </a:ext>
            </a:extLst>
          </p:cNvPr>
          <p:cNvSpPr txBox="1"/>
          <p:nvPr/>
        </p:nvSpPr>
        <p:spPr>
          <a:xfrm>
            <a:off x="196851" y="1051075"/>
            <a:ext cx="11505292" cy="2246769"/>
          </a:xfrm>
          <a:prstGeom prst="rect">
            <a:avLst/>
          </a:prstGeom>
          <a:noFill/>
        </p:spPr>
        <p:txBody>
          <a:bodyPr wrap="square" rtlCol="0">
            <a:spAutoFit/>
          </a:bodyPr>
          <a:lstStyle/>
          <a:p>
            <a:pPr algn="l"/>
            <a:r>
              <a:rPr lang="en-US" sz="2800" dirty="0">
                <a:solidFill>
                  <a:srgbClr val="1FBAD0"/>
                </a:solidFill>
              </a:rPr>
              <a:t>After you’ve taken a look at all of the different sections above, you can start to chart your cast of characters and look for patterns or gaps in the creation of your story. One simple way to do this is to create a spreadsheet or chart and fill it out for your main characters. Here’s just a piece of what that might look like using Adam </a:t>
            </a:r>
            <a:r>
              <a:rPr lang="en-US" sz="2800" dirty="0" err="1">
                <a:solidFill>
                  <a:srgbClr val="1FBAD0"/>
                </a:solidFill>
              </a:rPr>
              <a:t>Silvera’s</a:t>
            </a:r>
            <a:r>
              <a:rPr lang="en-US" sz="2800" dirty="0">
                <a:solidFill>
                  <a:srgbClr val="1FBAD0"/>
                </a:solidFill>
              </a:rPr>
              <a:t> main characters from </a:t>
            </a:r>
            <a:r>
              <a:rPr lang="en-US" sz="2800" i="1" dirty="0">
                <a:solidFill>
                  <a:srgbClr val="1FBAD0"/>
                </a:solidFill>
              </a:rPr>
              <a:t>They Both Die at the End.</a:t>
            </a:r>
            <a:endParaRPr lang="en-US" sz="2800" dirty="0">
              <a:solidFill>
                <a:srgbClr val="1FBAD0"/>
              </a:solidFill>
            </a:endParaRPr>
          </a:p>
        </p:txBody>
      </p:sp>
      <p:graphicFrame>
        <p:nvGraphicFramePr>
          <p:cNvPr id="5" name="Table 5">
            <a:extLst>
              <a:ext uri="{FF2B5EF4-FFF2-40B4-BE49-F238E27FC236}">
                <a16:creationId xmlns:a16="http://schemas.microsoft.com/office/drawing/2014/main" id="{08964EDC-A8E3-584A-85C9-5C2ACA031421}"/>
              </a:ext>
            </a:extLst>
          </p:cNvPr>
          <p:cNvGraphicFramePr>
            <a:graphicFrameLocks noGrp="1"/>
          </p:cNvGraphicFramePr>
          <p:nvPr>
            <p:extLst>
              <p:ext uri="{D42A27DB-BD31-4B8C-83A1-F6EECF244321}">
                <p14:modId xmlns:p14="http://schemas.microsoft.com/office/powerpoint/2010/main" val="409493854"/>
              </p:ext>
            </p:extLst>
          </p:nvPr>
        </p:nvGraphicFramePr>
        <p:xfrm>
          <a:off x="254361" y="3297844"/>
          <a:ext cx="11629210" cy="3415012"/>
        </p:xfrm>
        <a:graphic>
          <a:graphicData uri="http://schemas.openxmlformats.org/drawingml/2006/table">
            <a:tbl>
              <a:tblPr firstRow="1" bandRow="1">
                <a:tableStyleId>{616DA210-FB5B-4158-B5E0-FEB733F419BA}</a:tableStyleId>
              </a:tblPr>
              <a:tblGrid>
                <a:gridCol w="2740634">
                  <a:extLst>
                    <a:ext uri="{9D8B030D-6E8A-4147-A177-3AD203B41FA5}">
                      <a16:colId xmlns:a16="http://schemas.microsoft.com/office/drawing/2014/main" val="819131332"/>
                    </a:ext>
                  </a:extLst>
                </a:gridCol>
                <a:gridCol w="666674">
                  <a:extLst>
                    <a:ext uri="{9D8B030D-6E8A-4147-A177-3AD203B41FA5}">
                      <a16:colId xmlns:a16="http://schemas.microsoft.com/office/drawing/2014/main" val="3681619436"/>
                    </a:ext>
                  </a:extLst>
                </a:gridCol>
                <a:gridCol w="2740634">
                  <a:extLst>
                    <a:ext uri="{9D8B030D-6E8A-4147-A177-3AD203B41FA5}">
                      <a16:colId xmlns:a16="http://schemas.microsoft.com/office/drawing/2014/main" val="3555396384"/>
                    </a:ext>
                  </a:extLst>
                </a:gridCol>
                <a:gridCol w="2740634">
                  <a:extLst>
                    <a:ext uri="{9D8B030D-6E8A-4147-A177-3AD203B41FA5}">
                      <a16:colId xmlns:a16="http://schemas.microsoft.com/office/drawing/2014/main" val="3359503633"/>
                    </a:ext>
                  </a:extLst>
                </a:gridCol>
                <a:gridCol w="2740634">
                  <a:extLst>
                    <a:ext uri="{9D8B030D-6E8A-4147-A177-3AD203B41FA5}">
                      <a16:colId xmlns:a16="http://schemas.microsoft.com/office/drawing/2014/main" val="3500546697"/>
                    </a:ext>
                  </a:extLst>
                </a:gridCol>
              </a:tblGrid>
              <a:tr h="842807">
                <a:tc>
                  <a:txBody>
                    <a:bodyPr/>
                    <a:lstStyle/>
                    <a:p>
                      <a:pPr algn="ctr"/>
                      <a:r>
                        <a:rPr lang="en-US" dirty="0">
                          <a:solidFill>
                            <a:schemeClr val="bg1"/>
                          </a:solidFill>
                        </a:rPr>
                        <a:t>Character Name</a:t>
                      </a:r>
                    </a:p>
                  </a:txBody>
                  <a:tcPr anchor="ctr">
                    <a:solidFill>
                      <a:srgbClr val="DE298C"/>
                    </a:solidFill>
                  </a:tcPr>
                </a:tc>
                <a:tc>
                  <a:txBody>
                    <a:bodyPr/>
                    <a:lstStyle/>
                    <a:p>
                      <a:pPr algn="ctr"/>
                      <a:r>
                        <a:rPr lang="en-US" dirty="0">
                          <a:solidFill>
                            <a:schemeClr val="bg1"/>
                          </a:solidFill>
                        </a:rPr>
                        <a:t>Age</a:t>
                      </a:r>
                    </a:p>
                  </a:txBody>
                  <a:tcPr anchor="ctr">
                    <a:solidFill>
                      <a:srgbClr val="DE298C"/>
                    </a:solidFill>
                  </a:tcPr>
                </a:tc>
                <a:tc>
                  <a:txBody>
                    <a:bodyPr/>
                    <a:lstStyle/>
                    <a:p>
                      <a:pPr algn="ctr"/>
                      <a:r>
                        <a:rPr lang="en-US" dirty="0">
                          <a:solidFill>
                            <a:schemeClr val="bg1"/>
                          </a:solidFill>
                        </a:rPr>
                        <a:t>Physical Appearance</a:t>
                      </a:r>
                    </a:p>
                  </a:txBody>
                  <a:tcPr anchor="ctr">
                    <a:solidFill>
                      <a:srgbClr val="DE298C"/>
                    </a:solidFill>
                  </a:tcPr>
                </a:tc>
                <a:tc>
                  <a:txBody>
                    <a:bodyPr/>
                    <a:lstStyle/>
                    <a:p>
                      <a:pPr algn="ctr"/>
                      <a:r>
                        <a:rPr lang="en-US" dirty="0">
                          <a:solidFill>
                            <a:schemeClr val="bg1"/>
                          </a:solidFill>
                        </a:rPr>
                        <a:t>Speech</a:t>
                      </a:r>
                    </a:p>
                  </a:txBody>
                  <a:tcPr anchor="ctr">
                    <a:solidFill>
                      <a:srgbClr val="DE298C"/>
                    </a:solidFill>
                  </a:tcPr>
                </a:tc>
                <a:tc>
                  <a:txBody>
                    <a:bodyPr/>
                    <a:lstStyle/>
                    <a:p>
                      <a:pPr algn="ctr"/>
                      <a:r>
                        <a:rPr lang="en-US" dirty="0">
                          <a:solidFill>
                            <a:schemeClr val="bg1"/>
                          </a:solidFill>
                        </a:rPr>
                        <a:t>Personality</a:t>
                      </a:r>
                    </a:p>
                  </a:txBody>
                  <a:tcPr anchor="ctr">
                    <a:solidFill>
                      <a:srgbClr val="DE298C"/>
                    </a:solidFill>
                  </a:tcPr>
                </a:tc>
                <a:extLst>
                  <a:ext uri="{0D108BD9-81ED-4DB2-BD59-A6C34878D82A}">
                    <a16:rowId xmlns:a16="http://schemas.microsoft.com/office/drawing/2014/main" val="3200105382"/>
                  </a:ext>
                </a:extLst>
              </a:tr>
              <a:tr h="981683">
                <a:tc>
                  <a:txBody>
                    <a:bodyPr/>
                    <a:lstStyle/>
                    <a:p>
                      <a:pPr algn="ctr"/>
                      <a:r>
                        <a:rPr lang="en-US" dirty="0"/>
                        <a:t>Mateo </a:t>
                      </a:r>
                      <a:r>
                        <a:rPr lang="en-US" dirty="0" err="1"/>
                        <a:t>Torrez</a:t>
                      </a:r>
                      <a:endParaRPr lang="en-US" dirty="0"/>
                    </a:p>
                  </a:txBody>
                  <a:tcPr anchor="ctr"/>
                </a:tc>
                <a:tc>
                  <a:txBody>
                    <a:bodyPr/>
                    <a:lstStyle/>
                    <a:p>
                      <a:pPr algn="ctr"/>
                      <a:r>
                        <a:rPr lang="en-US" dirty="0"/>
                        <a:t>18</a:t>
                      </a:r>
                    </a:p>
                  </a:txBody>
                  <a:tcPr anchor="ctr"/>
                </a:tc>
                <a:tc>
                  <a:txBody>
                    <a:bodyPr/>
                    <a:lstStyle/>
                    <a:p>
                      <a:r>
                        <a:rPr lang="en-US" dirty="0"/>
                        <a:t>5’10</a:t>
                      </a:r>
                    </a:p>
                    <a:p>
                      <a:r>
                        <a:rPr lang="en-US" dirty="0"/>
                        <a:t>Puerto Rican</a:t>
                      </a:r>
                    </a:p>
                    <a:p>
                      <a:r>
                        <a:rPr lang="en-US" dirty="0"/>
                        <a:t>164 lbs.</a:t>
                      </a:r>
                    </a:p>
                  </a:txBody>
                  <a:tcPr/>
                </a:tc>
                <a:tc>
                  <a:txBody>
                    <a:bodyPr/>
                    <a:lstStyle/>
                    <a:p>
                      <a:r>
                        <a:rPr lang="en-US" dirty="0"/>
                        <a:t>Calculating about his words, hesitant in the delivery of them</a:t>
                      </a:r>
                    </a:p>
                  </a:txBody>
                  <a:tcPr/>
                </a:tc>
                <a:tc>
                  <a:txBody>
                    <a:bodyPr/>
                    <a:lstStyle/>
                    <a:p>
                      <a:r>
                        <a:rPr lang="en-US" dirty="0"/>
                        <a:t>Shy, reactive, introverted, nerdy, doesn’t feel confident</a:t>
                      </a:r>
                    </a:p>
                  </a:txBody>
                  <a:tcPr/>
                </a:tc>
                <a:extLst>
                  <a:ext uri="{0D108BD9-81ED-4DB2-BD59-A6C34878D82A}">
                    <a16:rowId xmlns:a16="http://schemas.microsoft.com/office/drawing/2014/main" val="2449544757"/>
                  </a:ext>
                </a:extLst>
              </a:tr>
              <a:tr h="1590522">
                <a:tc>
                  <a:txBody>
                    <a:bodyPr/>
                    <a:lstStyle/>
                    <a:p>
                      <a:pPr algn="ctr"/>
                      <a:r>
                        <a:rPr lang="en-US" dirty="0"/>
                        <a:t>Rufus </a:t>
                      </a:r>
                      <a:r>
                        <a:rPr lang="en-US" dirty="0" err="1"/>
                        <a:t>Emeterio</a:t>
                      </a:r>
                      <a:endParaRPr lang="en-US" dirty="0"/>
                    </a:p>
                  </a:txBody>
                  <a:tcPr anchor="ctr"/>
                </a:tc>
                <a:tc>
                  <a:txBody>
                    <a:bodyPr/>
                    <a:lstStyle/>
                    <a:p>
                      <a:pPr algn="ctr"/>
                      <a:r>
                        <a:rPr lang="en-US" dirty="0"/>
                        <a:t>17</a:t>
                      </a:r>
                    </a:p>
                  </a:txBody>
                  <a:tcPr anchor="ctr"/>
                </a:tc>
                <a:tc>
                  <a:txBody>
                    <a:bodyPr/>
                    <a:lstStyle/>
                    <a:p>
                      <a:r>
                        <a:rPr lang="en-US" dirty="0"/>
                        <a:t>5’ 10</a:t>
                      </a:r>
                    </a:p>
                    <a:p>
                      <a:r>
                        <a:rPr lang="en-US" dirty="0"/>
                        <a:t>Cuban-American</a:t>
                      </a:r>
                    </a:p>
                    <a:p>
                      <a:r>
                        <a:rPr lang="en-US" dirty="0"/>
                        <a:t>169 lbs.</a:t>
                      </a:r>
                    </a:p>
                    <a:p>
                      <a:r>
                        <a:rPr lang="en-US" dirty="0"/>
                        <a:t>Gym shorts and hoodies</a:t>
                      </a:r>
                    </a:p>
                    <a:p>
                      <a:r>
                        <a:rPr lang="en-US" dirty="0"/>
                        <a:t>Athletic build</a:t>
                      </a:r>
                    </a:p>
                  </a:txBody>
                  <a:tcPr/>
                </a:tc>
                <a:tc>
                  <a:txBody>
                    <a:bodyPr/>
                    <a:lstStyle/>
                    <a:p>
                      <a:r>
                        <a:rPr lang="en-US" dirty="0"/>
                        <a:t>Heavy slang usage; informal; lots of questions</a:t>
                      </a:r>
                    </a:p>
                  </a:txBody>
                  <a:tcPr/>
                </a:tc>
                <a:tc>
                  <a:txBody>
                    <a:bodyPr/>
                    <a:lstStyle/>
                    <a:p>
                      <a:r>
                        <a:rPr lang="en-US" dirty="0"/>
                        <a:t>Outgoing, impulsive, loyal, intense</a:t>
                      </a:r>
                    </a:p>
                  </a:txBody>
                  <a:tcPr/>
                </a:tc>
                <a:extLst>
                  <a:ext uri="{0D108BD9-81ED-4DB2-BD59-A6C34878D82A}">
                    <a16:rowId xmlns:a16="http://schemas.microsoft.com/office/drawing/2014/main" val="3706628678"/>
                  </a:ext>
                </a:extLst>
              </a:tr>
            </a:tbl>
          </a:graphicData>
        </a:graphic>
      </p:graphicFrame>
    </p:spTree>
    <p:extLst>
      <p:ext uri="{BB962C8B-B14F-4D97-AF65-F5344CB8AC3E}">
        <p14:creationId xmlns:p14="http://schemas.microsoft.com/office/powerpoint/2010/main" val="16294018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A67CD3-AB4E-4A7A-BEB8-53C445D8C4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726"/>
            <a:ext cx="5614875"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07CF545F-9C2E-4446-97CD-AD92990C2B6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Freeform 62">
            <a:extLst>
              <a:ext uri="{FF2B5EF4-FFF2-40B4-BE49-F238E27FC236}">
                <a16:creationId xmlns:a16="http://schemas.microsoft.com/office/drawing/2014/main" id="{339C8D78-A644-462F-B674-F440635E53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38619"/>
            <a:ext cx="5000438" cy="5400962"/>
          </a:xfrm>
          <a:custGeom>
            <a:avLst/>
            <a:gdLst>
              <a:gd name="connsiteX0" fmla="*/ 2299956 w 5000438"/>
              <a:gd name="connsiteY0" fmla="*/ 0 h 5400962"/>
              <a:gd name="connsiteX1" fmla="*/ 5000438 w 5000438"/>
              <a:gd name="connsiteY1" fmla="*/ 2700481 h 5400962"/>
              <a:gd name="connsiteX2" fmla="*/ 2299956 w 5000438"/>
              <a:gd name="connsiteY2" fmla="*/ 5400962 h 5400962"/>
              <a:gd name="connsiteX3" fmla="*/ 60675 w 5000438"/>
              <a:gd name="connsiteY3" fmla="*/ 4210346 h 5400962"/>
              <a:gd name="connsiteX4" fmla="*/ 0 w 5000438"/>
              <a:gd name="connsiteY4" fmla="*/ 4110472 h 5400962"/>
              <a:gd name="connsiteX5" fmla="*/ 0 w 5000438"/>
              <a:gd name="connsiteY5" fmla="*/ 1290491 h 5400962"/>
              <a:gd name="connsiteX6" fmla="*/ 60675 w 5000438"/>
              <a:gd name="connsiteY6" fmla="*/ 1190617 h 5400962"/>
              <a:gd name="connsiteX7" fmla="*/ 2299956 w 5000438"/>
              <a:gd name="connsiteY7" fmla="*/ 0 h 540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0438" h="5400962">
                <a:moveTo>
                  <a:pt x="2299956" y="0"/>
                </a:moveTo>
                <a:cubicBezTo>
                  <a:pt x="3791390" y="0"/>
                  <a:pt x="5000438" y="1209047"/>
                  <a:pt x="5000438" y="2700481"/>
                </a:cubicBezTo>
                <a:cubicBezTo>
                  <a:pt x="5000438" y="4191915"/>
                  <a:pt x="3791390" y="5400962"/>
                  <a:pt x="2299956" y="5400962"/>
                </a:cubicBezTo>
                <a:cubicBezTo>
                  <a:pt x="1367810" y="5400962"/>
                  <a:pt x="545971" y="4928678"/>
                  <a:pt x="60675" y="4210346"/>
                </a:cubicBezTo>
                <a:lnTo>
                  <a:pt x="0" y="4110472"/>
                </a:lnTo>
                <a:lnTo>
                  <a:pt x="0" y="1290491"/>
                </a:lnTo>
                <a:lnTo>
                  <a:pt x="60675" y="1190617"/>
                </a:lnTo>
                <a:cubicBezTo>
                  <a:pt x="545971" y="472284"/>
                  <a:pt x="1367810" y="0"/>
                  <a:pt x="2299956"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85000"/>
                  </a:schemeClr>
                </a:gs>
                <a:gs pos="100000">
                  <a:schemeClr val="bg2">
                    <a:lumMod val="8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 name="Picture 9">
            <a:extLst>
              <a:ext uri="{FF2B5EF4-FFF2-40B4-BE49-F238E27FC236}">
                <a16:creationId xmlns:a16="http://schemas.microsoft.com/office/drawing/2014/main" id="{7C403E46-6D38-C347-A038-6E3D6B0FE260}"/>
              </a:ext>
            </a:extLst>
          </p:cNvPr>
          <p:cNvPicPr>
            <a:picLocks noChangeAspect="1"/>
          </p:cNvPicPr>
          <p:nvPr/>
        </p:nvPicPr>
        <p:blipFill rotWithShape="1">
          <a:blip r:embed="rId3">
            <a:extLst>
              <a:ext uri="{28A0092B-C50C-407E-A947-70E740481C1C}">
                <a14:useLocalDpi xmlns:a14="http://schemas.microsoft.com/office/drawing/2010/main" val="0"/>
              </a:ext>
            </a:extLst>
          </a:blip>
          <a:srcRect l="58712" b="82080"/>
          <a:stretch/>
        </p:blipFill>
        <p:spPr>
          <a:xfrm>
            <a:off x="-48347" y="2767209"/>
            <a:ext cx="5808703" cy="1323582"/>
          </a:xfrm>
          <a:prstGeom prst="rect">
            <a:avLst/>
          </a:prstGeom>
        </p:spPr>
      </p:pic>
      <p:sp>
        <p:nvSpPr>
          <p:cNvPr id="3" name="TextBox 2">
            <a:extLst>
              <a:ext uri="{FF2B5EF4-FFF2-40B4-BE49-F238E27FC236}">
                <a16:creationId xmlns:a16="http://schemas.microsoft.com/office/drawing/2014/main" id="{557CA449-EABA-1447-8E22-9E5732FF9F88}"/>
              </a:ext>
            </a:extLst>
          </p:cNvPr>
          <p:cNvSpPr txBox="1"/>
          <p:nvPr/>
        </p:nvSpPr>
        <p:spPr>
          <a:xfrm>
            <a:off x="5760356" y="202590"/>
            <a:ext cx="6319762" cy="6452819"/>
          </a:xfrm>
          <a:prstGeom prst="rect">
            <a:avLst/>
          </a:prstGeom>
        </p:spPr>
        <p:txBody>
          <a:bodyPr vert="horz" lIns="91440" tIns="45720" rIns="91440" bIns="45720" rtlCol="0" anchor="t">
            <a:noAutofit/>
          </a:bodyPr>
          <a:lstStyle/>
          <a:p>
            <a:pPr>
              <a:lnSpc>
                <a:spcPct val="90000"/>
              </a:lnSpc>
              <a:spcAft>
                <a:spcPts val="600"/>
              </a:spcAft>
            </a:pPr>
            <a:r>
              <a:rPr lang="en-US" sz="2200" dirty="0">
                <a:solidFill>
                  <a:srgbClr val="1FBAD0"/>
                </a:solidFill>
              </a:rPr>
              <a:t>Using that chart, it is easy to see the areas that the boys are similar, but also the things that set them apart, like their personalities and speech patterns. This helps the boys to come across the page as two separate entities, despite similarities of age and situation.</a:t>
            </a:r>
          </a:p>
          <a:p>
            <a:pPr>
              <a:lnSpc>
                <a:spcPct val="90000"/>
              </a:lnSpc>
              <a:spcAft>
                <a:spcPts val="600"/>
              </a:spcAft>
            </a:pPr>
            <a:endParaRPr lang="en-US" sz="2200" dirty="0">
              <a:solidFill>
                <a:srgbClr val="1FBAD0"/>
              </a:solidFill>
            </a:endParaRPr>
          </a:p>
          <a:p>
            <a:pPr>
              <a:lnSpc>
                <a:spcPct val="90000"/>
              </a:lnSpc>
              <a:spcAft>
                <a:spcPts val="600"/>
              </a:spcAft>
            </a:pPr>
            <a:r>
              <a:rPr lang="en-US" sz="2200" dirty="0">
                <a:solidFill>
                  <a:srgbClr val="1FBAD0"/>
                </a:solidFill>
              </a:rPr>
              <a:t>You can do similarly with your own characters. List out the major characters and then see what brings them together, and why, but also, what sets them apart. </a:t>
            </a:r>
          </a:p>
          <a:p>
            <a:pPr>
              <a:lnSpc>
                <a:spcPct val="90000"/>
              </a:lnSpc>
              <a:spcAft>
                <a:spcPts val="600"/>
              </a:spcAft>
            </a:pPr>
            <a:endParaRPr lang="en-US" sz="2200" dirty="0">
              <a:solidFill>
                <a:srgbClr val="1FBAD0"/>
              </a:solidFill>
            </a:endParaRPr>
          </a:p>
          <a:p>
            <a:pPr>
              <a:lnSpc>
                <a:spcPct val="90000"/>
              </a:lnSpc>
              <a:spcAft>
                <a:spcPts val="600"/>
              </a:spcAft>
            </a:pPr>
            <a:r>
              <a:rPr lang="en-US" sz="2200" dirty="0">
                <a:solidFill>
                  <a:srgbClr val="1FBAD0"/>
                </a:solidFill>
              </a:rPr>
              <a:t>How will readers identify differently with each one? And how will they tell each of them apart in your story?</a:t>
            </a:r>
          </a:p>
          <a:p>
            <a:pPr>
              <a:lnSpc>
                <a:spcPct val="90000"/>
              </a:lnSpc>
              <a:spcAft>
                <a:spcPts val="600"/>
              </a:spcAft>
            </a:pPr>
            <a:endParaRPr lang="en-US" sz="2200" dirty="0">
              <a:solidFill>
                <a:srgbClr val="1FBAD0"/>
              </a:solidFill>
            </a:endParaRPr>
          </a:p>
          <a:p>
            <a:pPr>
              <a:lnSpc>
                <a:spcPct val="90000"/>
              </a:lnSpc>
              <a:spcAft>
                <a:spcPts val="600"/>
              </a:spcAft>
            </a:pPr>
            <a:r>
              <a:rPr lang="en-US" sz="2200" dirty="0">
                <a:solidFill>
                  <a:srgbClr val="1FBAD0"/>
                </a:solidFill>
              </a:rPr>
              <a:t>In revision, this can be an easy way to check your characters. If everyone is too similar, now you have a specific lens, like speech, that you can target on the next read and fix characters‘ lines to make them stand out more. </a:t>
            </a:r>
          </a:p>
        </p:txBody>
      </p:sp>
    </p:spTree>
    <p:extLst>
      <p:ext uri="{BB962C8B-B14F-4D97-AF65-F5344CB8AC3E}">
        <p14:creationId xmlns:p14="http://schemas.microsoft.com/office/powerpoint/2010/main" val="11766201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B24CBE-1F49-304F-80C4-CF81A34D5438}"/>
              </a:ext>
            </a:extLst>
          </p:cNvPr>
          <p:cNvSpPr>
            <a:spLocks noGrp="1"/>
          </p:cNvSpPr>
          <p:nvPr>
            <p:ph type="title"/>
          </p:nvPr>
        </p:nvSpPr>
        <p:spPr>
          <a:xfrm>
            <a:off x="478971" y="2397882"/>
            <a:ext cx="11060512" cy="4460118"/>
          </a:xfrm>
        </p:spPr>
        <p:txBody>
          <a:bodyPr>
            <a:normAutofit/>
          </a:bodyPr>
          <a:lstStyle/>
          <a:p>
            <a:r>
              <a:rPr lang="en-US" sz="1900" dirty="0"/>
              <a:t>Sources</a:t>
            </a:r>
            <a:br>
              <a:rPr lang="en-US" sz="1900" dirty="0"/>
            </a:br>
            <a:br>
              <a:rPr lang="en-US" sz="1900" dirty="0"/>
            </a:br>
            <a:r>
              <a:rPr lang="en-US" sz="1900" dirty="0">
                <a:solidFill>
                  <a:srgbClr val="333333"/>
                </a:solidFill>
                <a:latin typeface="TimesNewRomanPSMT"/>
              </a:rPr>
              <a:t>Collins, Suzanne. </a:t>
            </a:r>
            <a:r>
              <a:rPr lang="en-US" sz="1900" i="1" dirty="0">
                <a:solidFill>
                  <a:srgbClr val="333333"/>
                </a:solidFill>
                <a:latin typeface="TimesNewRomanPS-ItalicMT"/>
              </a:rPr>
              <a:t>The Hunger Games</a:t>
            </a:r>
            <a:r>
              <a:rPr lang="en-US" sz="1900" i="0" dirty="0">
                <a:solidFill>
                  <a:srgbClr val="333333"/>
                </a:solidFill>
                <a:latin typeface="TimesNewRomanPSMT"/>
              </a:rPr>
              <a:t>. Scholastic, 2009.</a:t>
            </a:r>
            <a:br>
              <a:rPr lang="en-US" sz="1900" i="0" dirty="0">
                <a:solidFill>
                  <a:srgbClr val="333333"/>
                </a:solidFill>
                <a:latin typeface="TimesNewRomanPSMT"/>
              </a:rPr>
            </a:br>
            <a:r>
              <a:rPr lang="en-US" sz="1900" i="0" dirty="0">
                <a:solidFill>
                  <a:srgbClr val="333333"/>
                </a:solidFill>
                <a:latin typeface="TimesNewRomanPSMT"/>
              </a:rPr>
              <a:t>Dashner, James. </a:t>
            </a:r>
            <a:r>
              <a:rPr lang="en-US" sz="1900" i="1" dirty="0">
                <a:solidFill>
                  <a:srgbClr val="333333"/>
                </a:solidFill>
                <a:latin typeface="TimesNewRomanPS-ItalicMT"/>
              </a:rPr>
              <a:t>Maze Runner. The Fever Code</a:t>
            </a:r>
            <a:r>
              <a:rPr lang="en-US" sz="1900" i="0" dirty="0">
                <a:solidFill>
                  <a:srgbClr val="333333"/>
                </a:solidFill>
                <a:latin typeface="TimesNewRomanPSMT"/>
              </a:rPr>
              <a:t>. </a:t>
            </a:r>
            <a:r>
              <a:rPr lang="en-US" sz="1900" i="0" dirty="0" err="1">
                <a:solidFill>
                  <a:srgbClr val="333333"/>
                </a:solidFill>
                <a:latin typeface="TimesNewRomanPSMT"/>
              </a:rPr>
              <a:t>Delacorte</a:t>
            </a:r>
            <a:r>
              <a:rPr lang="en-US" sz="1900" i="0" dirty="0">
                <a:solidFill>
                  <a:srgbClr val="333333"/>
                </a:solidFill>
                <a:latin typeface="TimesNewRomanPSMT"/>
              </a:rPr>
              <a:t> Press, 2016.</a:t>
            </a:r>
            <a:br>
              <a:rPr lang="en-US" sz="1900" i="0" dirty="0">
                <a:solidFill>
                  <a:srgbClr val="333333"/>
                </a:solidFill>
                <a:latin typeface="TimesNewRomanPSMT"/>
              </a:rPr>
            </a:br>
            <a:r>
              <a:rPr lang="en-US" sz="1900" i="0" dirty="0">
                <a:solidFill>
                  <a:srgbClr val="333333"/>
                </a:solidFill>
                <a:latin typeface="TimesNewRomanPSMT"/>
              </a:rPr>
              <a:t>Dennard, Susan. </a:t>
            </a:r>
            <a:r>
              <a:rPr lang="en-US" sz="1900" i="1" dirty="0" err="1">
                <a:solidFill>
                  <a:srgbClr val="333333"/>
                </a:solidFill>
                <a:latin typeface="TimesNewRomanPS-ItalicMT"/>
              </a:rPr>
              <a:t>Sightwitch</a:t>
            </a:r>
            <a:r>
              <a:rPr lang="en-US" sz="1900" i="1" dirty="0">
                <a:solidFill>
                  <a:srgbClr val="333333"/>
                </a:solidFill>
                <a:latin typeface="TimesNewRomanPS-ItalicMT"/>
              </a:rPr>
              <a:t>: the True Tale of the Twelve Paladins</a:t>
            </a:r>
            <a:r>
              <a:rPr lang="en-US" sz="1900" i="0" dirty="0">
                <a:solidFill>
                  <a:srgbClr val="333333"/>
                </a:solidFill>
                <a:latin typeface="TimesNewRomanPSMT"/>
              </a:rPr>
              <a:t>. Tor Teen, 2018.</a:t>
            </a:r>
            <a:br>
              <a:rPr lang="en-US" sz="1900" i="0" dirty="0">
                <a:solidFill>
                  <a:srgbClr val="333333"/>
                </a:solidFill>
                <a:latin typeface="TimesNewRomanPSMT"/>
              </a:rPr>
            </a:br>
            <a:r>
              <a:rPr lang="en-US" sz="1900" i="0" dirty="0">
                <a:solidFill>
                  <a:srgbClr val="333333"/>
                </a:solidFill>
                <a:latin typeface="TimesNewRomanPSMT"/>
              </a:rPr>
              <a:t>Goodman, Alison. </a:t>
            </a:r>
            <a:r>
              <a:rPr lang="en-US" sz="1900" i="1" dirty="0">
                <a:solidFill>
                  <a:srgbClr val="333333"/>
                </a:solidFill>
                <a:latin typeface="TimesNewRomanPS-ItalicMT"/>
              </a:rPr>
              <a:t>Eon: </a:t>
            </a:r>
            <a:r>
              <a:rPr lang="en-US" sz="1900" i="1" dirty="0" err="1">
                <a:solidFill>
                  <a:srgbClr val="333333"/>
                </a:solidFill>
                <a:latin typeface="TimesNewRomanPS-ItalicMT"/>
              </a:rPr>
              <a:t>Dragoneye</a:t>
            </a:r>
            <a:r>
              <a:rPr lang="en-US" sz="1900" i="1" dirty="0">
                <a:solidFill>
                  <a:srgbClr val="333333"/>
                </a:solidFill>
                <a:latin typeface="TimesNewRomanPS-ItalicMT"/>
              </a:rPr>
              <a:t> Reborn #1</a:t>
            </a:r>
            <a:r>
              <a:rPr lang="en-US" sz="1900" i="0" dirty="0">
                <a:solidFill>
                  <a:srgbClr val="333333"/>
                </a:solidFill>
                <a:latin typeface="TimesNewRomanPSMT"/>
              </a:rPr>
              <a:t>. Viking, 2008.</a:t>
            </a:r>
            <a:br>
              <a:rPr lang="en-US" sz="1900" i="0" dirty="0">
                <a:solidFill>
                  <a:srgbClr val="333333"/>
                </a:solidFill>
                <a:latin typeface="TimesNewRomanPSMT"/>
              </a:rPr>
            </a:br>
            <a:r>
              <a:rPr lang="en-US" sz="1900" i="0" dirty="0">
                <a:solidFill>
                  <a:srgbClr val="333333"/>
                </a:solidFill>
                <a:latin typeface="TimesNewRomanPSMT"/>
              </a:rPr>
              <a:t>Maas, Sarah J. </a:t>
            </a:r>
            <a:r>
              <a:rPr lang="en-US" sz="1900" i="1" dirty="0">
                <a:solidFill>
                  <a:srgbClr val="333333"/>
                </a:solidFill>
                <a:latin typeface="TimesNewRomanPS-ItalicMT"/>
              </a:rPr>
              <a:t>Queen of Shadows: a Throne of Glass Novel</a:t>
            </a:r>
            <a:r>
              <a:rPr lang="en-US" sz="1900" i="0" dirty="0">
                <a:solidFill>
                  <a:srgbClr val="333333"/>
                </a:solidFill>
                <a:latin typeface="TimesNewRomanPSMT"/>
              </a:rPr>
              <a:t>. Bloomsbury, 2016.</a:t>
            </a:r>
            <a:br>
              <a:rPr lang="en-US" sz="1900" i="0" dirty="0">
                <a:solidFill>
                  <a:srgbClr val="333333"/>
                </a:solidFill>
                <a:latin typeface="TimesNewRomanPSMT"/>
              </a:rPr>
            </a:br>
            <a:r>
              <a:rPr lang="en-US" sz="1900" i="0" dirty="0">
                <a:solidFill>
                  <a:srgbClr val="333333"/>
                </a:solidFill>
                <a:latin typeface="TimesNewRomanPSMT"/>
              </a:rPr>
              <a:t>Rowling, J. K., and Mary GrandPre. </a:t>
            </a:r>
            <a:r>
              <a:rPr lang="en-US" sz="1900" i="1" dirty="0">
                <a:solidFill>
                  <a:srgbClr val="333333"/>
                </a:solidFill>
                <a:latin typeface="TimesNewRomanPS-ItalicMT"/>
              </a:rPr>
              <a:t>Harry Potter</a:t>
            </a:r>
            <a:r>
              <a:rPr lang="en-US" sz="1900" i="0" dirty="0">
                <a:solidFill>
                  <a:srgbClr val="333333"/>
                </a:solidFill>
                <a:latin typeface="TimesNewRomanPSMT"/>
              </a:rPr>
              <a:t>. Scholastic, 1998.</a:t>
            </a:r>
            <a:br>
              <a:rPr lang="en-US" sz="1900" i="0" dirty="0">
                <a:solidFill>
                  <a:srgbClr val="333333"/>
                </a:solidFill>
                <a:latin typeface="TimesNewRomanPSMT"/>
              </a:rPr>
            </a:br>
            <a:r>
              <a:rPr lang="en-US" sz="1900" i="0" dirty="0" err="1">
                <a:solidFill>
                  <a:srgbClr val="333333"/>
                </a:solidFill>
                <a:latin typeface="TimesNewRomanPSMT"/>
              </a:rPr>
              <a:t>Sepetys</a:t>
            </a:r>
            <a:r>
              <a:rPr lang="en-US" sz="1900" i="0" dirty="0">
                <a:solidFill>
                  <a:srgbClr val="333333"/>
                </a:solidFill>
                <a:latin typeface="TimesNewRomanPSMT"/>
              </a:rPr>
              <a:t>, </a:t>
            </a:r>
            <a:r>
              <a:rPr lang="en-US" sz="1900" i="0" dirty="0" err="1">
                <a:solidFill>
                  <a:srgbClr val="333333"/>
                </a:solidFill>
                <a:latin typeface="TimesNewRomanPSMT"/>
              </a:rPr>
              <a:t>Ruta</a:t>
            </a:r>
            <a:r>
              <a:rPr lang="en-US" sz="1900" i="0" dirty="0">
                <a:solidFill>
                  <a:srgbClr val="333333"/>
                </a:solidFill>
                <a:latin typeface="TimesNewRomanPSMT"/>
              </a:rPr>
              <a:t>. </a:t>
            </a:r>
            <a:r>
              <a:rPr lang="en-US" sz="1900" i="1" dirty="0">
                <a:solidFill>
                  <a:srgbClr val="333333"/>
                </a:solidFill>
                <a:latin typeface="TimesNewRomanPS-ItalicMT"/>
              </a:rPr>
              <a:t>Salt to the Sea</a:t>
            </a:r>
            <a:r>
              <a:rPr lang="en-US" sz="1900" i="0" dirty="0">
                <a:solidFill>
                  <a:srgbClr val="333333"/>
                </a:solidFill>
                <a:latin typeface="TimesNewRomanPSMT"/>
              </a:rPr>
              <a:t>. Penguin Books, 2017.</a:t>
            </a:r>
            <a:br>
              <a:rPr lang="en-US" sz="1900" i="0" dirty="0">
                <a:solidFill>
                  <a:srgbClr val="333333"/>
                </a:solidFill>
                <a:latin typeface="TimesNewRomanPSMT"/>
              </a:rPr>
            </a:br>
            <a:r>
              <a:rPr lang="en-US" sz="1900" i="0" dirty="0" err="1">
                <a:solidFill>
                  <a:srgbClr val="333333"/>
                </a:solidFill>
                <a:latin typeface="TimesNewRomanPSMT"/>
              </a:rPr>
              <a:t>Silvera</a:t>
            </a:r>
            <a:r>
              <a:rPr lang="en-US" sz="1900" i="0" dirty="0">
                <a:solidFill>
                  <a:srgbClr val="333333"/>
                </a:solidFill>
                <a:latin typeface="TimesNewRomanPSMT"/>
              </a:rPr>
              <a:t>, Adam. </a:t>
            </a:r>
            <a:r>
              <a:rPr lang="en-US" sz="1900" i="1" dirty="0">
                <a:solidFill>
                  <a:srgbClr val="333333"/>
                </a:solidFill>
                <a:latin typeface="TimesNewRomanPS-ItalicMT"/>
              </a:rPr>
              <a:t>They Both Die at the End</a:t>
            </a:r>
            <a:r>
              <a:rPr lang="en-US" sz="1900" i="0" dirty="0">
                <a:solidFill>
                  <a:srgbClr val="333333"/>
                </a:solidFill>
                <a:latin typeface="TimesNewRomanPSMT"/>
              </a:rPr>
              <a:t>. HarperCollins, 2018.</a:t>
            </a:r>
            <a:br>
              <a:rPr lang="en-US" sz="1900" i="0" dirty="0">
                <a:solidFill>
                  <a:srgbClr val="333333"/>
                </a:solidFill>
                <a:latin typeface="TimesNewRomanPSMT"/>
              </a:rPr>
            </a:br>
            <a:r>
              <a:rPr lang="en-US" sz="1900" i="0" dirty="0">
                <a:solidFill>
                  <a:srgbClr val="333333"/>
                </a:solidFill>
                <a:latin typeface="TimesNewRomanPSMT"/>
              </a:rPr>
              <a:t>Tolkien, J. R. R. </a:t>
            </a:r>
            <a:r>
              <a:rPr lang="en-US" sz="1900" i="1" dirty="0">
                <a:solidFill>
                  <a:srgbClr val="333333"/>
                </a:solidFill>
                <a:latin typeface="TimesNewRomanPS-ItalicMT"/>
              </a:rPr>
              <a:t>The Lord of the Rings: the Fellowship of the Ring</a:t>
            </a:r>
            <a:r>
              <a:rPr lang="en-US" sz="1900" i="0" dirty="0">
                <a:solidFill>
                  <a:srgbClr val="333333"/>
                </a:solidFill>
                <a:latin typeface="TimesNewRomanPSMT"/>
              </a:rPr>
              <a:t>. HarperCollins, 2001.</a:t>
            </a:r>
            <a:endParaRPr lang="en-US" sz="1900" dirty="0"/>
          </a:p>
        </p:txBody>
      </p:sp>
      <p:sp>
        <p:nvSpPr>
          <p:cNvPr id="3" name="Rectangle: Diagonal Corners Rounded 2">
            <a:extLst>
              <a:ext uri="{FF2B5EF4-FFF2-40B4-BE49-F238E27FC236}">
                <a16:creationId xmlns:a16="http://schemas.microsoft.com/office/drawing/2014/main" id="{0B93ACF5-DCB0-6F4B-83C5-C44A928DB220}"/>
              </a:ext>
            </a:extLst>
          </p:cNvPr>
          <p:cNvSpPr/>
          <p:nvPr/>
        </p:nvSpPr>
        <p:spPr>
          <a:xfrm>
            <a:off x="478971" y="256768"/>
            <a:ext cx="10622581" cy="2611680"/>
          </a:xfrm>
          <a:prstGeom prst="round2DiagRect">
            <a:avLst/>
          </a:prstGeom>
          <a:solidFill>
            <a:srgbClr val="2DB4DB"/>
          </a:solidFill>
          <a:ln>
            <a:solidFill>
              <a:srgbClr val="2DB4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latin typeface="Baskerville" panose="02020502070401020303" pitchFamily="18" charset="0"/>
                <a:ea typeface="Baskerville" panose="02020502070401020303" pitchFamily="18" charset="0"/>
              </a:rPr>
              <a:t>Thanks for checking this out! I hope it helps you like it has helped me!</a:t>
            </a:r>
          </a:p>
          <a:p>
            <a:pPr algn="ctr"/>
            <a:r>
              <a:rPr lang="en-US" sz="4000" dirty="0">
                <a:latin typeface="Baskerville" panose="02020502070401020303" pitchFamily="18" charset="0"/>
                <a:ea typeface="Baskerville" panose="02020502070401020303" pitchFamily="18" charset="0"/>
              </a:rPr>
              <a:t>For more info and upcoming Freebies, visit my website at </a:t>
            </a:r>
            <a:r>
              <a:rPr lang="en-US" sz="4000" dirty="0" err="1">
                <a:latin typeface="Baskerville" panose="02020502070401020303" pitchFamily="18" charset="0"/>
                <a:ea typeface="Baskerville" panose="02020502070401020303" pitchFamily="18" charset="0"/>
              </a:rPr>
              <a:t>bit.ly</a:t>
            </a:r>
            <a:r>
              <a:rPr lang="en-US" sz="4000" dirty="0">
                <a:latin typeface="Baskerville" panose="02020502070401020303" pitchFamily="18" charset="0"/>
                <a:ea typeface="Baskerville" panose="02020502070401020303" pitchFamily="18" charset="0"/>
              </a:rPr>
              <a:t>/</a:t>
            </a:r>
            <a:r>
              <a:rPr lang="en-US" sz="4000" dirty="0" err="1">
                <a:latin typeface="Baskerville" panose="02020502070401020303" pitchFamily="18" charset="0"/>
                <a:ea typeface="Baskerville" panose="02020502070401020303" pitchFamily="18" charset="0"/>
              </a:rPr>
              <a:t>creatingfirstdrafts</a:t>
            </a:r>
            <a:endParaRPr lang="en-US" sz="4000" dirty="0">
              <a:latin typeface="Baskerville" panose="02020502070401020303" pitchFamily="18" charset="0"/>
              <a:ea typeface="Baskerville" panose="02020502070401020303" pitchFamily="18" charset="0"/>
            </a:endParaRPr>
          </a:p>
        </p:txBody>
      </p:sp>
    </p:spTree>
    <p:extLst>
      <p:ext uri="{BB962C8B-B14F-4D97-AF65-F5344CB8AC3E}">
        <p14:creationId xmlns:p14="http://schemas.microsoft.com/office/powerpoint/2010/main" val="270381624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13</Slides>
  <Notes>0</Notes>
  <HiddenSlides>0</HiddenSlide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Sources  Collins, Suzanne. The Hunger Games. Scholastic, 2009. Dashner, James. Maze Runner. The Fever Code. Delacorte Press, 2016. Dennard, Susan. Sightwitch: the True Tale of the Twelve Paladins. Tor Teen, 2018. Goodman, Alison. Eon: Dragoneye Reborn #1. Viking, 2008. Maas, Sarah J. Queen of Shadows: a Throne of Glass Novel. Bloomsbury, 2016. Rowling, J. K., and Mary GrandPre. Harry Potter. Scholastic, 1998. Sepetys, Ruta. Salt to the Sea. Penguin Books, 2017. Silvera, Adam. They Both Die at the End. HarperCollins, 2018. Tolkien, J. R. R. The Lord of the Rings: the Fellowship of the Ring. HarperCollins, 2001.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Leslie Arambula</dc:creator>
  <cp:lastModifiedBy>Leslie Arambula</cp:lastModifiedBy>
  <cp:revision>10</cp:revision>
  <dcterms:created xsi:type="dcterms:W3CDTF">2018-11-11T03:59:39Z</dcterms:created>
  <dcterms:modified xsi:type="dcterms:W3CDTF">2018-11-23T18:35:56Z</dcterms:modified>
</cp:coreProperties>
</file>